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slideMasters/slideMaster53.xml" ContentType="application/vnd.openxmlformats-officedocument.presentationml.slideMaster+xml"/>
  <Override PartName="/ppt/slides/slide53.xml" ContentType="application/vnd.openxmlformats-officedocument.presentationml.slide+xml"/>
  <Override PartName="/ppt/slideMasters/slideMaster54.xml" ContentType="application/vnd.openxmlformats-officedocument.presentationml.slideMaster+xml"/>
  <Override PartName="/ppt/slides/slide54.xml" ContentType="application/vnd.openxmlformats-officedocument.presentationml.slide+xml"/>
  <Override PartName="/ppt/slideMasters/slideMaster55.xml" ContentType="application/vnd.openxmlformats-officedocument.presentationml.slideMaster+xml"/>
  <Override PartName="/ppt/slides/slide55.xml" ContentType="application/vnd.openxmlformats-officedocument.presentationml.slide+xml"/>
  <Override PartName="/ppt/slideMasters/slideMaster56.xml" ContentType="application/vnd.openxmlformats-officedocument.presentationml.slideMaster+xml"/>
  <Override PartName="/ppt/slides/slide56.xml" ContentType="application/vnd.openxmlformats-officedocument.presentationml.slide+xml"/>
  <Override PartName="/ppt/slideMasters/slideMaster57.xml" ContentType="application/vnd.openxmlformats-officedocument.presentationml.slideMaster+xml"/>
  <Override PartName="/ppt/slides/slide57.xml" ContentType="application/vnd.openxmlformats-officedocument.presentationml.slide+xml"/>
  <Override PartName="/ppt/slideMasters/slideMaster58.xml" ContentType="application/vnd.openxmlformats-officedocument.presentationml.slideMaster+xml"/>
  <Override PartName="/ppt/slides/slide58.xml" ContentType="application/vnd.openxmlformats-officedocument.presentationml.slide+xml"/>
  <Override PartName="/ppt/slideMasters/slideMaster59.xml" ContentType="application/vnd.openxmlformats-officedocument.presentationml.slideMaster+xml"/>
  <Override PartName="/ppt/slides/slide59.xml" ContentType="application/vnd.openxmlformats-officedocument.presentationml.slide+xml"/>
  <Override PartName="/ppt/slideMasters/slideMaster60.xml" ContentType="application/vnd.openxmlformats-officedocument.presentationml.slideMaster+xml"/>
  <Override PartName="/ppt/slides/slide60.xml" ContentType="application/vnd.openxmlformats-officedocument.presentationml.slide+xml"/>
  <Override PartName="/ppt/slideMasters/slideMaster61.xml" ContentType="application/vnd.openxmlformats-officedocument.presentationml.slideMaster+xml"/>
  <Override PartName="/ppt/slides/slide61.xml" ContentType="application/vnd.openxmlformats-officedocument.presentationml.slide+xml"/>
  <Override PartName="/ppt/slideMasters/slideMaster62.xml" ContentType="application/vnd.openxmlformats-officedocument.presentationml.slideMaster+xml"/>
  <Override PartName="/ppt/slides/slide62.xml" ContentType="application/vnd.openxmlformats-officedocument.presentationml.slide+xml"/>
  <Override PartName="/ppt/slideMasters/slideMaster63.xml" ContentType="application/vnd.openxmlformats-officedocument.presentationml.slideMaster+xml"/>
  <Override PartName="/ppt/slides/slide63.xml" ContentType="application/vnd.openxmlformats-officedocument.presentationml.slide+xml"/>
  <Override PartName="/ppt/slideMasters/slideMaster64.xml" ContentType="application/vnd.openxmlformats-officedocument.presentationml.slideMaster+xml"/>
  <Override PartName="/ppt/slides/slide64.xml" ContentType="application/vnd.openxmlformats-officedocument.presentationml.slide+xml"/>
  <Override PartName="/ppt/slideMasters/slideMaster65.xml" ContentType="application/vnd.openxmlformats-officedocument.presentationml.slideMaster+xml"/>
  <Override PartName="/ppt/slides/slide65.xml" ContentType="application/vnd.openxmlformats-officedocument.presentationml.slide+xml"/>
  <Override PartName="/ppt/slideMasters/slideMaster66.xml" ContentType="application/vnd.openxmlformats-officedocument.presentationml.slideMaster+xml"/>
  <Override PartName="/ppt/slides/slide66.xml" ContentType="application/vnd.openxmlformats-officedocument.presentationml.slide+xml"/>
  <Override PartName="/ppt/slideMasters/slideMaster67.xml" ContentType="application/vnd.openxmlformats-officedocument.presentationml.slideMaster+xml"/>
  <Override PartName="/ppt/slides/slide67.xml" ContentType="application/vnd.openxmlformats-officedocument.presentationml.slide+xml"/>
  <Override PartName="/ppt/slideMasters/slideMaster68.xml" ContentType="application/vnd.openxmlformats-officedocument.presentationml.slideMaster+xml"/>
  <Override PartName="/ppt/slides/slide68.xml" ContentType="application/vnd.openxmlformats-officedocument.presentationml.slide+xml"/>
  <Override PartName="/ppt/slideMasters/slideMaster69.xml" ContentType="application/vnd.openxmlformats-officedocument.presentationml.slideMaster+xml"/>
  <Override PartName="/ppt/slides/slide69.xml" ContentType="application/vnd.openxmlformats-officedocument.presentationml.slide+xml"/>
  <Override PartName="/ppt/slideMasters/slideMaster70.xml" ContentType="application/vnd.openxmlformats-officedocument.presentationml.slideMaster+xml"/>
  <Override PartName="/ppt/slides/slide70.xml" ContentType="application/vnd.openxmlformats-officedocument.presentationml.slide+xml"/>
  <Override PartName="/ppt/slideMasters/slideMaster71.xml" ContentType="application/vnd.openxmlformats-officedocument.presentationml.slideMaster+xml"/>
  <Override PartName="/ppt/slides/slide71.xml" ContentType="application/vnd.openxmlformats-officedocument.presentationml.slide+xml"/>
  <Override PartName="/ppt/slideMasters/slideMaster72.xml" ContentType="application/vnd.openxmlformats-officedocument.presentationml.slideMaster+xml"/>
  <Override PartName="/ppt/slides/slide72.xml" ContentType="application/vnd.openxmlformats-officedocument.presentationml.slide+xml"/>
  <Override PartName="/ppt/slideMasters/slideMaster73.xml" ContentType="application/vnd.openxmlformats-officedocument.presentationml.slideMaster+xml"/>
  <Override PartName="/ppt/slides/slide73.xml" ContentType="application/vnd.openxmlformats-officedocument.presentationml.slide+xml"/>
  <Override PartName="/ppt/slideMasters/slideMaster74.xml" ContentType="application/vnd.openxmlformats-officedocument.presentationml.slideMaster+xml"/>
  <Override PartName="/ppt/slides/slide74.xml" ContentType="application/vnd.openxmlformats-officedocument.presentationml.slide+xml"/>
  <Override PartName="/ppt/slideMasters/slideMaster75.xml" ContentType="application/vnd.openxmlformats-officedocument.presentationml.slideMaster+xml"/>
  <Override PartName="/ppt/slides/slide75.xml" ContentType="application/vnd.openxmlformats-officedocument.presentationml.slide+xml"/>
  <Override PartName="/ppt/slideMasters/slideMaster76.xml" ContentType="application/vnd.openxmlformats-officedocument.presentationml.slideMaster+xml"/>
  <Override PartName="/ppt/slides/slide76.xml" ContentType="application/vnd.openxmlformats-officedocument.presentationml.slide+xml"/>
  <Override PartName="/ppt/slideMasters/slideMaster77.xml" ContentType="application/vnd.openxmlformats-officedocument.presentationml.slideMaster+xml"/>
  <Override PartName="/ppt/slides/slide77.xml" ContentType="application/vnd.openxmlformats-officedocument.presentationml.slide+xml"/>
  <Override PartName="/ppt/slideMasters/slideMaster78.xml" ContentType="application/vnd.openxmlformats-officedocument.presentationml.slideMaster+xml"/>
  <Override PartName="/ppt/slides/slide78.xml" ContentType="application/vnd.openxmlformats-officedocument.presentationml.slide+xml"/>
  <Override PartName="/ppt/slideMasters/slideMaster79.xml" ContentType="application/vnd.openxmlformats-officedocument.presentationml.slideMaster+xml"/>
  <Override PartName="/ppt/slides/slide79.xml" ContentType="application/vnd.openxmlformats-officedocument.presentationml.slide+xml"/>
  <Override PartName="/ppt/slideMasters/slideMaster80.xml" ContentType="application/vnd.openxmlformats-officedocument.presentationml.slideMaster+xml"/>
  <Override PartName="/ppt/slides/slide80.xml" ContentType="application/vnd.openxmlformats-officedocument.presentationml.slide+xml"/>
  <Override PartName="/ppt/slideMasters/slideMaster81.xml" ContentType="application/vnd.openxmlformats-officedocument.presentationml.slideMaster+xml"/>
  <Override PartName="/ppt/slides/slide81.xml" ContentType="application/vnd.openxmlformats-officedocument.presentationml.slide+xml"/>
  <Override PartName="/ppt/slideMasters/slideMaster82.xml" ContentType="application/vnd.openxmlformats-officedocument.presentationml.slideMaster+xml"/>
  <Override PartName="/ppt/slides/slide82.xml" ContentType="application/vnd.openxmlformats-officedocument.presentationml.slide+xml"/>
  <Override PartName="/ppt/slideMasters/slideMaster83.xml" ContentType="application/vnd.openxmlformats-officedocument.presentationml.slideMaster+xml"/>
  <Override PartName="/ppt/slides/slide83.xml" ContentType="application/vnd.openxmlformats-officedocument.presentationml.slide+xml"/>
  <Override PartName="/ppt/slideMasters/slideMaster84.xml" ContentType="application/vnd.openxmlformats-officedocument.presentationml.slideMaster+xml"/>
  <Override PartName="/ppt/slides/slide84.xml" ContentType="application/vnd.openxmlformats-officedocument.presentationml.slide+xml"/>
  <Override PartName="/ppt/slideMasters/slideMaster85.xml" ContentType="application/vnd.openxmlformats-officedocument.presentationml.slideMaster+xml"/>
  <Override PartName="/ppt/slides/slide85.xml" ContentType="application/vnd.openxmlformats-officedocument.presentationml.slide+xml"/>
  <Override PartName="/ppt/slideMasters/slideMaster86.xml" ContentType="application/vnd.openxmlformats-officedocument.presentationml.slideMaster+xml"/>
  <Override PartName="/ppt/slides/slide86.xml" ContentType="application/vnd.openxmlformats-officedocument.presentationml.slide+xml"/>
  <Override PartName="/ppt/slideMasters/slideMaster87.xml" ContentType="application/vnd.openxmlformats-officedocument.presentationml.slideMaster+xml"/>
  <Override PartName="/ppt/slides/slide87.xml" ContentType="application/vnd.openxmlformats-officedocument.presentationml.slide+xml"/>
  <Override PartName="/ppt/slideMasters/slideMaster88.xml" ContentType="application/vnd.openxmlformats-officedocument.presentationml.slideMaster+xml"/>
  <Override PartName="/ppt/slides/slide88.xml" ContentType="application/vnd.openxmlformats-officedocument.presentationml.slide+xml"/>
  <Override PartName="/ppt/slideMasters/slideMaster89.xml" ContentType="application/vnd.openxmlformats-officedocument.presentationml.slideMaster+xml"/>
  <Override PartName="/ppt/slides/slide89.xml" ContentType="application/vnd.openxmlformats-officedocument.presentationml.slide+xml"/>
  <Override PartName="/ppt/slideMasters/slideMaster90.xml" ContentType="application/vnd.openxmlformats-officedocument.presentationml.slideMaster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</p:sldIdLst>
  <p:notesMasterIdLst>
    <p:notesMasterId r:id="rId92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/Relationships>
</file>

<file path=ppt/charts/_rels/chart1.xml.rels><?xml version="1.0" encoding="UTF-8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Taille d'échantillon</c:v>
                </c:pt>
              </c:strCache>
            </c:strRef>
          </c:tx>
          <c:spPr>
            <a:solidFill>
              <a:srgbClr val="005EB8">
                <a:alpha val="100000"/>
              </a:srgbClr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i="0" strike="noStrike" sz="1400" u="none">
                    <a:solidFill>
                      <a:srgbClr val="1B2A4A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Sheet1!$A$2:$A$3</c:f>
              <c:multiLvlStrCache>
                <c:ptCount val="2"/>
                <c:lvl>
                  <c:pt idx="0">
                    <c:v>Sondage MUS seul</c:v>
                  </c:pt>
                  <c:pt idx="1">
                    <c:v>Top 30 clés + résiduel MUS</c:v>
                  </c:pt>
                </c:lvl>
              </c:multiLvlStrCache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150</c:v>
                </c:pt>
                <c:pt idx="1">
                  <c:v>45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1" i="0" strike="noStrike" sz="1400" u="none">
                  <a:solidFill>
                    <a:srgbClr val="1B2A4A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100" b="0" i="0" u="none" strike="noStrike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60"/>
          <c:min val="0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png"/><Relationship Id="rId3" Type="http://schemas.openxmlformats.org/officeDocument/2006/relationships/image" Target="../media/image-22-3.png"/><Relationship Id="rId4" Type="http://schemas.openxmlformats.org/officeDocument/2006/relationships/image" Target="../media/image-2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2.xml"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png"/><Relationship Id="rId3" Type="http://schemas.openxmlformats.org/officeDocument/2006/relationships/image" Target="../media/image-2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3.xml"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png"/><Relationship Id="rId3" Type="http://schemas.openxmlformats.org/officeDocument/2006/relationships/image" Target="../media/image-24-3.png"/><Relationship Id="rId4" Type="http://schemas.openxmlformats.org/officeDocument/2006/relationships/image" Target="../media/image-2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4.xml"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image" Target="../media/image-26-2.png"/><Relationship Id="rId3" Type="http://schemas.openxmlformats.org/officeDocument/2006/relationships/image" Target="../media/image-2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6.xml"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image" Target="../media/image-2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9.xml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image" Target="../media/image-31-2.png"/><Relationship Id="rId3" Type="http://schemas.openxmlformats.org/officeDocument/2006/relationships/image" Target="../media/image-31-3.png"/><Relationship Id="rId4" Type="http://schemas.openxmlformats.org/officeDocument/2006/relationships/image" Target="../media/image-3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1.xml"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image" Target="../media/image-32-1.png"/><Relationship Id="rId2" Type="http://schemas.openxmlformats.org/officeDocument/2006/relationships/image" Target="../media/image-32-2.png"/><Relationship Id="rId3" Type="http://schemas.openxmlformats.org/officeDocument/2006/relationships/image" Target="../media/image-32-3.png"/><Relationship Id="rId4" Type="http://schemas.openxmlformats.org/officeDocument/2006/relationships/image" Target="../media/image-32-4.png"/><Relationship Id="rId5" Type="http://schemas.openxmlformats.org/officeDocument/2006/relationships/image" Target="../media/image-3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2.xml"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image" Target="../media/image-3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image" Target="../media/image-3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image" Target="../media/image-3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image" Target="../media/image-3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image" Target="../media/image-3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7.xml"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image" Target="../media/image-38-1.png"/><Relationship Id="rId2" Type="http://schemas.openxmlformats.org/officeDocument/2006/relationships/image" Target="../media/image-3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8.xml"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image" Target="../media/image-3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image" Target="../media/image-40-1.png"/><Relationship Id="rId2" Type="http://schemas.openxmlformats.org/officeDocument/2006/relationships/image" Target="../media/image-40-2.png"/><Relationship Id="rId3" Type="http://schemas.openxmlformats.org/officeDocument/2006/relationships/image" Target="../media/image-40-3.png"/><Relationship Id="rId4" Type="http://schemas.openxmlformats.org/officeDocument/2006/relationships/image" Target="../media/image-4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0.xml"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image" Target="../media/image-4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image" Target="../media/image-42-1.png"/><Relationship Id="rId2" Type="http://schemas.openxmlformats.org/officeDocument/2006/relationships/image" Target="../media/image-42-2.png"/><Relationship Id="rId3" Type="http://schemas.openxmlformats.org/officeDocument/2006/relationships/image" Target="../media/image-42-3.png"/><Relationship Id="rId4" Type="http://schemas.openxmlformats.org/officeDocument/2006/relationships/image" Target="../media/image-42-4.png"/><Relationship Id="rId5" Type="http://schemas.openxmlformats.org/officeDocument/2006/relationships/image" Target="../media/image-4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2.xml"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image" Target="../media/image-43-1.png"/><Relationship Id="rId2" Type="http://schemas.openxmlformats.org/officeDocument/2006/relationships/image" Target="../media/image-43-2.png"/><Relationship Id="rId3" Type="http://schemas.openxmlformats.org/officeDocument/2006/relationships/image" Target="../media/image-43-3.png"/><Relationship Id="rId4" Type="http://schemas.openxmlformats.org/officeDocument/2006/relationships/image" Target="../media/image-4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3.xml"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image" Target="../media/image-44-1.png"/><Relationship Id="rId2" Type="http://schemas.openxmlformats.org/officeDocument/2006/relationships/image" Target="../media/image-44-2.png"/><Relationship Id="rId3" Type="http://schemas.openxmlformats.org/officeDocument/2006/relationships/image" Target="../media/image-44-3.png"/><Relationship Id="rId4" Type="http://schemas.openxmlformats.org/officeDocument/2006/relationships/image" Target="../media/image-44-4.png"/><Relationship Id="rId5" Type="http://schemas.openxmlformats.org/officeDocument/2006/relationships/image" Target="../media/image-44-5.png"/><Relationship Id="rId6" Type="http://schemas.openxmlformats.org/officeDocument/2006/relationships/image" Target="../media/image-44-6.png"/><Relationship Id="rId7" Type="http://schemas.openxmlformats.org/officeDocument/2006/relationships/image" Target="../media/image-4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4.xml"/></Relationships>
</file>

<file path=ppt/slides/_rels/slide45.xml.rels><?xml version="1.0" encoding="UTF-8"?><Relationships xmlns="http://schemas.openxmlformats.org/package/2006/relationships"><Relationship Id="rId1" Type="http://schemas.openxmlformats.org/officeDocument/2006/relationships/image" Target="../media/image-4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5.xml"/></Relationships>
</file>

<file path=ppt/slides/_rels/slide46.xml.rels><?xml version="1.0" encoding="UTF-8"?><Relationships xmlns="http://schemas.openxmlformats.org/package/2006/relationships"><Relationship Id="rId1" Type="http://schemas.openxmlformats.org/officeDocument/2006/relationships/image" Target="../media/image-46-1.png"/><Relationship Id="rId2" Type="http://schemas.openxmlformats.org/officeDocument/2006/relationships/image" Target="../media/image-46-2.png"/><Relationship Id="rId3" Type="http://schemas.openxmlformats.org/officeDocument/2006/relationships/image" Target="../media/image-46-3.png"/><Relationship Id="rId4" Type="http://schemas.openxmlformats.org/officeDocument/2006/relationships/image" Target="../media/image-46-4.png"/><Relationship Id="rId5" Type="http://schemas.openxmlformats.org/officeDocument/2006/relationships/image" Target="../media/image-46-5.png"/><Relationship Id="rId6" Type="http://schemas.openxmlformats.org/officeDocument/2006/relationships/image" Target="../media/image-4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6.xml"/></Relationships>
</file>

<file path=ppt/slides/_rels/slide47.xml.rels><?xml version="1.0" encoding="UTF-8"?><Relationships xmlns="http://schemas.openxmlformats.org/package/2006/relationships"><Relationship Id="rId1" Type="http://schemas.openxmlformats.org/officeDocument/2006/relationships/image" Target="../media/image-47-1.png"/><Relationship Id="rId2" Type="http://schemas.openxmlformats.org/officeDocument/2006/relationships/image" Target="../media/image-4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7.xml"/></Relationships>
</file>

<file path=ppt/slides/_rels/slide48.xml.rels><?xml version="1.0" encoding="UTF-8"?><Relationships xmlns="http://schemas.openxmlformats.org/package/2006/relationships"><Relationship Id="rId1" Type="http://schemas.openxmlformats.org/officeDocument/2006/relationships/image" Target="../media/image-4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8.xml"/></Relationships>
</file>

<file path=ppt/slides/_rels/slide49.xml.rels><?xml version="1.0" encoding="UTF-8"?><Relationships xmlns="http://schemas.openxmlformats.org/package/2006/relationships"><Relationship Id="rId1" Type="http://schemas.openxmlformats.org/officeDocument/2006/relationships/image" Target="../media/image-4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50.xml.rels><?xml version="1.0" encoding="UTF-8"?><Relationships xmlns="http://schemas.openxmlformats.org/package/2006/relationships"><Relationship Id="rId1" Type="http://schemas.openxmlformats.org/officeDocument/2006/relationships/image" Target="../media/image-50-1.png"/><Relationship Id="rId2" Type="http://schemas.openxmlformats.org/officeDocument/2006/relationships/image" Target="../media/image-50-2.png"/><Relationship Id="rId3" Type="http://schemas.openxmlformats.org/officeDocument/2006/relationships/image" Target="../media/image-50-3.png"/><Relationship Id="rId4" Type="http://schemas.openxmlformats.org/officeDocument/2006/relationships/image" Target="../media/image-50-4.png"/><Relationship Id="rId5" Type="http://schemas.openxmlformats.org/officeDocument/2006/relationships/image" Target="../media/image-5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0.xml"/></Relationships>
</file>

<file path=ppt/slides/_rels/slide51.xml.rels><?xml version="1.0" encoding="UTF-8"?><Relationships xmlns="http://schemas.openxmlformats.org/package/2006/relationships"><Relationship Id="rId1" Type="http://schemas.openxmlformats.org/officeDocument/2006/relationships/image" Target="../media/image-51-1.png"/><Relationship Id="rId2" Type="http://schemas.openxmlformats.org/officeDocument/2006/relationships/image" Target="../media/image-5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1.xml"/></Relationships>
</file>

<file path=ppt/slides/_rels/slide52.xml.rels><?xml version="1.0" encoding="UTF-8"?><Relationships xmlns="http://schemas.openxmlformats.org/package/2006/relationships"><Relationship Id="rId1" Type="http://schemas.openxmlformats.org/officeDocument/2006/relationships/image" Target="../media/image-52-1.png"/><Relationship Id="rId2" Type="http://schemas.openxmlformats.org/officeDocument/2006/relationships/image" Target="../media/image-5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2.xml"/></Relationships>
</file>

<file path=ppt/slides/_rels/slide53.xml.rels><?xml version="1.0" encoding="UTF-8"?><Relationships xmlns="http://schemas.openxmlformats.org/package/2006/relationships"><Relationship Id="rId1" Type="http://schemas.openxmlformats.org/officeDocument/2006/relationships/image" Target="../media/image-53-1.png"/><Relationship Id="rId2" Type="http://schemas.openxmlformats.org/officeDocument/2006/relationships/image" Target="../media/image-53-2.png"/><Relationship Id="rId3" Type="http://schemas.openxmlformats.org/officeDocument/2006/relationships/image" Target="../media/image-53-3.png"/><Relationship Id="rId4" Type="http://schemas.openxmlformats.org/officeDocument/2006/relationships/image" Target="../media/image-5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3.xml"/></Relationships>
</file>

<file path=ppt/slides/_rels/slide54.xml.rels><?xml version="1.0" encoding="UTF-8"?><Relationships xmlns="http://schemas.openxmlformats.org/package/2006/relationships"><Relationship Id="rId1" Type="http://schemas.openxmlformats.org/officeDocument/2006/relationships/image" Target="../media/image-5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4.xml"/></Relationships>
</file>

<file path=ppt/slides/_rels/slide55.xml.rels><?xml version="1.0" encoding="UTF-8"?><Relationships xmlns="http://schemas.openxmlformats.org/package/2006/relationships"><Relationship Id="rId1" Type="http://schemas.openxmlformats.org/officeDocument/2006/relationships/image" Target="../media/image-55-1.png"/><Relationship Id="rId2" Type="http://schemas.openxmlformats.org/officeDocument/2006/relationships/image" Target="../media/image-55-2.png"/><Relationship Id="rId3" Type="http://schemas.openxmlformats.org/officeDocument/2006/relationships/image" Target="../media/image-55-3.png"/><Relationship Id="rId4" Type="http://schemas.openxmlformats.org/officeDocument/2006/relationships/image" Target="../media/image-5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5.xml"/></Relationships>
</file>

<file path=ppt/slides/_rels/slide56.xml.rels><?xml version="1.0" encoding="UTF-8"?><Relationships xmlns="http://schemas.openxmlformats.org/package/2006/relationships"><Relationship Id="rId1" Type="http://schemas.openxmlformats.org/officeDocument/2006/relationships/image" Target="../media/image-56-1.png"/><Relationship Id="rId2" Type="http://schemas.openxmlformats.org/officeDocument/2006/relationships/image" Target="../media/image-56-2.png"/><Relationship Id="rId3" Type="http://schemas.openxmlformats.org/officeDocument/2006/relationships/image" Target="../media/image-56-3.png"/><Relationship Id="rId4" Type="http://schemas.openxmlformats.org/officeDocument/2006/relationships/image" Target="../media/image-5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6.xml"/></Relationships>
</file>

<file path=ppt/slides/_rels/slide57.xml.rels><?xml version="1.0" encoding="UTF-8"?><Relationships xmlns="http://schemas.openxmlformats.org/package/2006/relationships"><Relationship Id="rId1" Type="http://schemas.openxmlformats.org/officeDocument/2006/relationships/image" Target="../media/image-5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7.xml"/></Relationships>
</file>

<file path=ppt/slides/_rels/slide58.xml.rels><?xml version="1.0" encoding="UTF-8"?><Relationships xmlns="http://schemas.openxmlformats.org/package/2006/relationships"><Relationship Id="rId1" Type="http://schemas.openxmlformats.org/officeDocument/2006/relationships/image" Target="../media/image-58-1.png"/><Relationship Id="rId2" Type="http://schemas.openxmlformats.org/officeDocument/2006/relationships/image" Target="../media/image-5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8.xml"/></Relationships>
</file>

<file path=ppt/slides/_rels/slide59.xml.rels><?xml version="1.0" encoding="UTF-8"?><Relationships xmlns="http://schemas.openxmlformats.org/package/2006/relationships"><Relationship Id="rId1" Type="http://schemas.openxmlformats.org/officeDocument/2006/relationships/image" Target="../media/image-59-1.png"/><Relationship Id="rId2" Type="http://schemas.openxmlformats.org/officeDocument/2006/relationships/image" Target="../media/image-59-2.png"/><Relationship Id="rId3" Type="http://schemas.openxmlformats.org/officeDocument/2006/relationships/image" Target="../media/image-5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9.xml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60.xml.rels><?xml version="1.0" encoding="UTF-8"?><Relationships xmlns="http://schemas.openxmlformats.org/package/2006/relationships"><Relationship Id="rId1" Type="http://schemas.openxmlformats.org/officeDocument/2006/relationships/image" Target="../media/image-6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0.xml"/></Relationships>
</file>

<file path=ppt/slides/_rels/slide61.xml.rels><?xml version="1.0" encoding="UTF-8"?><Relationships xmlns="http://schemas.openxmlformats.org/package/2006/relationships"><Relationship Id="rId1" Type="http://schemas.openxmlformats.org/officeDocument/2006/relationships/image" Target="../media/image-61-1.png"/><Relationship Id="rId2" Type="http://schemas.openxmlformats.org/officeDocument/2006/relationships/image" Target="../media/image-61-2.png"/><Relationship Id="rId3" Type="http://schemas.openxmlformats.org/officeDocument/2006/relationships/image" Target="../media/image-61-3.png"/><Relationship Id="rId4" Type="http://schemas.openxmlformats.org/officeDocument/2006/relationships/image" Target="../media/image-6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1.xml"/></Relationships>
</file>

<file path=ppt/slides/_rels/slide62.xml.rels><?xml version="1.0" encoding="UTF-8"?><Relationships xmlns="http://schemas.openxmlformats.org/package/2006/relationships"><Relationship Id="rId1" Type="http://schemas.openxmlformats.org/officeDocument/2006/relationships/image" Target="../media/image-62-1.png"/><Relationship Id="rId2" Type="http://schemas.openxmlformats.org/officeDocument/2006/relationships/image" Target="../media/image-62-2.png"/><Relationship Id="rId3" Type="http://schemas.openxmlformats.org/officeDocument/2006/relationships/image" Target="../media/image-62-3.png"/><Relationship Id="rId4" Type="http://schemas.openxmlformats.org/officeDocument/2006/relationships/image" Target="../media/image-62-4.png"/><Relationship Id="rId5" Type="http://schemas.openxmlformats.org/officeDocument/2006/relationships/image" Target="../media/image-6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2.xml"/></Relationships>
</file>

<file path=ppt/slides/_rels/slide63.xml.rels><?xml version="1.0" encoding="UTF-8"?><Relationships xmlns="http://schemas.openxmlformats.org/package/2006/relationships"><Relationship Id="rId1" Type="http://schemas.openxmlformats.org/officeDocument/2006/relationships/image" Target="../media/image-6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3.xml"/></Relationships>
</file>

<file path=ppt/slides/_rels/slide64.xml.rels><?xml version="1.0" encoding="UTF-8"?><Relationships xmlns="http://schemas.openxmlformats.org/package/2006/relationships"><Relationship Id="rId1" Type="http://schemas.openxmlformats.org/officeDocument/2006/relationships/image" Target="../media/image-64-1.png"/><Relationship Id="rId2" Type="http://schemas.openxmlformats.org/officeDocument/2006/relationships/image" Target="../media/image-6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4.xml"/></Relationships>
</file>

<file path=ppt/slides/_rels/slide65.xml.rels><?xml version="1.0" encoding="UTF-8"?><Relationships xmlns="http://schemas.openxmlformats.org/package/2006/relationships"><Relationship Id="rId1" Type="http://schemas.openxmlformats.org/officeDocument/2006/relationships/image" Target="../media/image-65-1.png"/><Relationship Id="rId2" Type="http://schemas.openxmlformats.org/officeDocument/2006/relationships/image" Target="../media/image-65-2.png"/><Relationship Id="rId3" Type="http://schemas.openxmlformats.org/officeDocument/2006/relationships/image" Target="../media/image-65-3.png"/><Relationship Id="rId4" Type="http://schemas.openxmlformats.org/officeDocument/2006/relationships/image" Target="../media/image-6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5.xml"/></Relationships>
</file>

<file path=ppt/slides/_rels/slide66.xml.rels><?xml version="1.0" encoding="UTF-8"?><Relationships xmlns="http://schemas.openxmlformats.org/package/2006/relationships"><Relationship Id="rId2" Type="http://schemas.openxmlformats.org/officeDocument/2006/relationships/chart" Target="/ppt/charts/chart1.xml"/><Relationship Id="rId1" Type="http://schemas.openxmlformats.org/officeDocument/2006/relationships/image" Target="../media/image-66-1.png"/><Relationship Id="rId3" Type="http://schemas.openxmlformats.org/officeDocument/2006/relationships/image" Target="../media/image-6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6.xml"/></Relationships>
</file>

<file path=ppt/slides/_rels/slide67.xml.rels><?xml version="1.0" encoding="UTF-8"?><Relationships xmlns="http://schemas.openxmlformats.org/package/2006/relationships"><Relationship Id="rId1" Type="http://schemas.openxmlformats.org/officeDocument/2006/relationships/image" Target="../media/image-6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7.xml"/></Relationships>
</file>

<file path=ppt/slides/_rels/slide68.xml.rels><?xml version="1.0" encoding="UTF-8"?><Relationships xmlns="http://schemas.openxmlformats.org/package/2006/relationships"><Relationship Id="rId1" Type="http://schemas.openxmlformats.org/officeDocument/2006/relationships/image" Target="../media/image-68-1.png"/><Relationship Id="rId2" Type="http://schemas.openxmlformats.org/officeDocument/2006/relationships/image" Target="../media/image-68-2.png"/><Relationship Id="rId3" Type="http://schemas.openxmlformats.org/officeDocument/2006/relationships/image" Target="../media/image-68-3.png"/><Relationship Id="rId4" Type="http://schemas.openxmlformats.org/officeDocument/2006/relationships/image" Target="../media/image-6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8.xml"/></Relationships>
</file>

<file path=ppt/slides/_rels/slide69.xml.rels><?xml version="1.0" encoding="UTF-8"?><Relationships xmlns="http://schemas.openxmlformats.org/package/2006/relationships"><Relationship Id="rId1" Type="http://schemas.openxmlformats.org/officeDocument/2006/relationships/image" Target="../media/image-69-1.png"/><Relationship Id="rId2" Type="http://schemas.openxmlformats.org/officeDocument/2006/relationships/image" Target="../media/image-69-2.png"/><Relationship Id="rId3" Type="http://schemas.openxmlformats.org/officeDocument/2006/relationships/image" Target="../media/image-69-3.png"/><Relationship Id="rId4" Type="http://schemas.openxmlformats.org/officeDocument/2006/relationships/image" Target="../media/image-69-4.png"/><Relationship Id="rId5" Type="http://schemas.openxmlformats.org/officeDocument/2006/relationships/image" Target="../media/image-69-5.png"/><Relationship Id="rId6" Type="http://schemas.openxmlformats.org/officeDocument/2006/relationships/image" Target="../media/image-6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9.xml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70.xml.rels><?xml version="1.0" encoding="UTF-8"?><Relationships xmlns="http://schemas.openxmlformats.org/package/2006/relationships"><Relationship Id="rId1" Type="http://schemas.openxmlformats.org/officeDocument/2006/relationships/image" Target="../media/image-70-1.png"/><Relationship Id="rId2" Type="http://schemas.openxmlformats.org/officeDocument/2006/relationships/image" Target="../media/image-70-2.png"/><Relationship Id="rId3" Type="http://schemas.openxmlformats.org/officeDocument/2006/relationships/image" Target="../media/image-70-3.png"/><Relationship Id="rId4" Type="http://schemas.openxmlformats.org/officeDocument/2006/relationships/image" Target="../media/image-70-4.png"/><Relationship Id="rId5" Type="http://schemas.openxmlformats.org/officeDocument/2006/relationships/image" Target="../media/image-70-5.png"/><Relationship Id="rId6" Type="http://schemas.openxmlformats.org/officeDocument/2006/relationships/image" Target="../media/image-70-6.png"/><Relationship Id="rId7" Type="http://schemas.openxmlformats.org/officeDocument/2006/relationships/image" Target="../media/image-7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0.xml"/></Relationships>
</file>

<file path=ppt/slides/_rels/slide71.xml.rels><?xml version="1.0" encoding="UTF-8"?><Relationships xmlns="http://schemas.openxmlformats.org/package/2006/relationships"><Relationship Id="rId1" Type="http://schemas.openxmlformats.org/officeDocument/2006/relationships/image" Target="../media/image-71-1.png"/><Relationship Id="rId2" Type="http://schemas.openxmlformats.org/officeDocument/2006/relationships/image" Target="../media/image-71-2.png"/><Relationship Id="rId3" Type="http://schemas.openxmlformats.org/officeDocument/2006/relationships/image" Target="../media/image-71-3.png"/><Relationship Id="rId4" Type="http://schemas.openxmlformats.org/officeDocument/2006/relationships/image" Target="../media/image-71-4.png"/><Relationship Id="rId5" Type="http://schemas.openxmlformats.org/officeDocument/2006/relationships/image" Target="../media/image-71-5.png"/><Relationship Id="rId6" Type="http://schemas.openxmlformats.org/officeDocument/2006/relationships/image" Target="../media/image-7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1.xml"/></Relationships>
</file>

<file path=ppt/slides/_rels/slide72.xml.rels><?xml version="1.0" encoding="UTF-8"?><Relationships xmlns="http://schemas.openxmlformats.org/package/2006/relationships"><Relationship Id="rId1" Type="http://schemas.openxmlformats.org/officeDocument/2006/relationships/image" Target="../media/image-72-1.png"/><Relationship Id="rId2" Type="http://schemas.openxmlformats.org/officeDocument/2006/relationships/image" Target="../media/image-72-2.png"/><Relationship Id="rId3" Type="http://schemas.openxmlformats.org/officeDocument/2006/relationships/image" Target="../media/image-7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2.xml"/></Relationships>
</file>

<file path=ppt/slides/_rels/slide73.xml.rels><?xml version="1.0" encoding="UTF-8"?><Relationships xmlns="http://schemas.openxmlformats.org/package/2006/relationships"><Relationship Id="rId1" Type="http://schemas.openxmlformats.org/officeDocument/2006/relationships/image" Target="../media/image-73-1.png"/><Relationship Id="rId2" Type="http://schemas.openxmlformats.org/officeDocument/2006/relationships/image" Target="../media/image-73-2.png"/><Relationship Id="rId3" Type="http://schemas.openxmlformats.org/officeDocument/2006/relationships/image" Target="../media/image-73-3.png"/><Relationship Id="rId4" Type="http://schemas.openxmlformats.org/officeDocument/2006/relationships/image" Target="../media/image-73-4.png"/><Relationship Id="rId5" Type="http://schemas.openxmlformats.org/officeDocument/2006/relationships/image" Target="../media/image-73-5.png"/><Relationship Id="rId6" Type="http://schemas.openxmlformats.org/officeDocument/2006/relationships/image" Target="../media/image-73-6.png"/><Relationship Id="rId7" Type="http://schemas.openxmlformats.org/officeDocument/2006/relationships/image" Target="../media/image-73-7.png"/><Relationship Id="rId8" Type="http://schemas.openxmlformats.org/officeDocument/2006/relationships/image" Target="../media/image-7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3.xml"/></Relationships>
</file>

<file path=ppt/slides/_rels/slide74.xml.rels><?xml version="1.0" encoding="UTF-8"?><Relationships xmlns="http://schemas.openxmlformats.org/package/2006/relationships"><Relationship Id="rId1" Type="http://schemas.openxmlformats.org/officeDocument/2006/relationships/image" Target="../media/image-74-1.png"/><Relationship Id="rId2" Type="http://schemas.openxmlformats.org/officeDocument/2006/relationships/image" Target="../media/image-7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4.xml"/></Relationships>
</file>

<file path=ppt/slides/_rels/slide75.xml.rels><?xml version="1.0" encoding="UTF-8"?><Relationships xmlns="http://schemas.openxmlformats.org/package/2006/relationships"><Relationship Id="rId1" Type="http://schemas.openxmlformats.org/officeDocument/2006/relationships/image" Target="../media/image-75-1.png"/><Relationship Id="rId2" Type="http://schemas.openxmlformats.org/officeDocument/2006/relationships/image" Target="../media/image-75-2.png"/><Relationship Id="rId3" Type="http://schemas.openxmlformats.org/officeDocument/2006/relationships/image" Target="../media/image-7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5.xml"/></Relationships>
</file>

<file path=ppt/slides/_rels/slide76.xml.rels><?xml version="1.0" encoding="UTF-8"?><Relationships xmlns="http://schemas.openxmlformats.org/package/2006/relationships"><Relationship Id="rId1" Type="http://schemas.openxmlformats.org/officeDocument/2006/relationships/image" Target="../media/image-7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6.xml"/></Relationships>
</file>

<file path=ppt/slides/_rels/slide77.xml.rels><?xml version="1.0" encoding="UTF-8"?><Relationships xmlns="http://schemas.openxmlformats.org/package/2006/relationships"><Relationship Id="rId1" Type="http://schemas.openxmlformats.org/officeDocument/2006/relationships/image" Target="../media/image-77-1.png"/><Relationship Id="rId2" Type="http://schemas.openxmlformats.org/officeDocument/2006/relationships/image" Target="../media/image-7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7.xml"/></Relationships>
</file>

<file path=ppt/slides/_rels/slide78.xml.rels><?xml version="1.0" encoding="UTF-8"?><Relationships xmlns="http://schemas.openxmlformats.org/package/2006/relationships"><Relationship Id="rId1" Type="http://schemas.openxmlformats.org/officeDocument/2006/relationships/image" Target="../media/image-78-1.png"/><Relationship Id="rId2" Type="http://schemas.openxmlformats.org/officeDocument/2006/relationships/image" Target="../media/image-7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8.xml"/></Relationships>
</file>

<file path=ppt/slides/_rels/slide79.xml.rels><?xml version="1.0" encoding="UTF-8"?><Relationships xmlns="http://schemas.openxmlformats.org/package/2006/relationships"><Relationship Id="rId1" Type="http://schemas.openxmlformats.org/officeDocument/2006/relationships/image" Target="../media/image-7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9.xml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80.xml.rels><?xml version="1.0" encoding="UTF-8"?><Relationships xmlns="http://schemas.openxmlformats.org/package/2006/relationships"><Relationship Id="rId1" Type="http://schemas.openxmlformats.org/officeDocument/2006/relationships/image" Target="../media/image-80-1.png"/><Relationship Id="rId2" Type="http://schemas.openxmlformats.org/officeDocument/2006/relationships/image" Target="../media/image-80-2.png"/><Relationship Id="rId3" Type="http://schemas.openxmlformats.org/officeDocument/2006/relationships/image" Target="../media/image-80-3.png"/><Relationship Id="rId4" Type="http://schemas.openxmlformats.org/officeDocument/2006/relationships/image" Target="../media/image-8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0.xml"/></Relationships>
</file>

<file path=ppt/slides/_rels/slide81.xml.rels><?xml version="1.0" encoding="UTF-8"?><Relationships xmlns="http://schemas.openxmlformats.org/package/2006/relationships"><Relationship Id="rId1" Type="http://schemas.openxmlformats.org/officeDocument/2006/relationships/image" Target="../media/image-81-1.png"/><Relationship Id="rId2" Type="http://schemas.openxmlformats.org/officeDocument/2006/relationships/image" Target="../media/image-81-2.png"/><Relationship Id="rId3" Type="http://schemas.openxmlformats.org/officeDocument/2006/relationships/image" Target="../media/image-81-3.png"/><Relationship Id="rId4" Type="http://schemas.openxmlformats.org/officeDocument/2006/relationships/image" Target="../media/image-8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1.xml"/></Relationships>
</file>

<file path=ppt/slides/_rels/slide82.xml.rels><?xml version="1.0" encoding="UTF-8"?><Relationships xmlns="http://schemas.openxmlformats.org/package/2006/relationships"><Relationship Id="rId1" Type="http://schemas.openxmlformats.org/officeDocument/2006/relationships/image" Target="../media/image-8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2.xml"/></Relationships>
</file>

<file path=ppt/slides/_rels/slide83.xml.rels><?xml version="1.0" encoding="UTF-8"?><Relationships xmlns="http://schemas.openxmlformats.org/package/2006/relationships"><Relationship Id="rId1" Type="http://schemas.openxmlformats.org/officeDocument/2006/relationships/image" Target="../media/image-83-1.png"/><Relationship Id="rId2" Type="http://schemas.openxmlformats.org/officeDocument/2006/relationships/image" Target="../media/image-83-2.png"/><Relationship Id="rId3" Type="http://schemas.openxmlformats.org/officeDocument/2006/relationships/image" Target="../media/image-83-3.png"/><Relationship Id="rId4" Type="http://schemas.openxmlformats.org/officeDocument/2006/relationships/image" Target="../media/image-83-4.png"/><Relationship Id="rId5" Type="http://schemas.openxmlformats.org/officeDocument/2006/relationships/image" Target="../media/image-83-5.png"/><Relationship Id="rId6" Type="http://schemas.openxmlformats.org/officeDocument/2006/relationships/image" Target="../media/image-83-6.png"/><Relationship Id="rId7" Type="http://schemas.openxmlformats.org/officeDocument/2006/relationships/image" Target="../media/image-83-7.png"/><Relationship Id="rId8" Type="http://schemas.openxmlformats.org/officeDocument/2006/relationships/image" Target="../media/image-83-8.png"/><Relationship Id="rId9" Type="http://schemas.openxmlformats.org/officeDocument/2006/relationships/image" Target="../media/image-8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3.xml"/></Relationships>
</file>

<file path=ppt/slides/_rels/slide84.xml.rels><?xml version="1.0" encoding="UTF-8"?><Relationships xmlns="http://schemas.openxmlformats.org/package/2006/relationships"><Relationship Id="rId1" Type="http://schemas.openxmlformats.org/officeDocument/2006/relationships/image" Target="../media/image-8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4.xml"/></Relationships>
</file>

<file path=ppt/slides/_rels/slide85.xml.rels><?xml version="1.0" encoding="UTF-8"?><Relationships xmlns="http://schemas.openxmlformats.org/package/2006/relationships"><Relationship Id="rId1" Type="http://schemas.openxmlformats.org/officeDocument/2006/relationships/image" Target="../media/image-85-1.png"/><Relationship Id="rId2" Type="http://schemas.openxmlformats.org/officeDocument/2006/relationships/image" Target="../media/image-85-2.png"/><Relationship Id="rId3" Type="http://schemas.openxmlformats.org/officeDocument/2006/relationships/image" Target="../media/image-85-3.png"/><Relationship Id="rId4" Type="http://schemas.openxmlformats.org/officeDocument/2006/relationships/image" Target="../media/image-85-4.png"/><Relationship Id="rId5" Type="http://schemas.openxmlformats.org/officeDocument/2006/relationships/image" Target="../media/image-85-5.png"/><Relationship Id="rId6" Type="http://schemas.openxmlformats.org/officeDocument/2006/relationships/image" Target="../media/image-85-6.png"/><Relationship Id="rId7" Type="http://schemas.openxmlformats.org/officeDocument/2006/relationships/image" Target="../media/image-8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5.xml"/></Relationships>
</file>

<file path=ppt/slides/_rels/slide86.xml.rels><?xml version="1.0" encoding="UTF-8"?><Relationships xmlns="http://schemas.openxmlformats.org/package/2006/relationships"><Relationship Id="rId1" Type="http://schemas.openxmlformats.org/officeDocument/2006/relationships/image" Target="../media/image-8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6.xml"/></Relationships>
</file>

<file path=ppt/slides/_rels/slide87.xml.rels><?xml version="1.0" encoding="UTF-8"?><Relationships xmlns="http://schemas.openxmlformats.org/package/2006/relationships"><Relationship Id="rId1" Type="http://schemas.openxmlformats.org/officeDocument/2006/relationships/image" Target="../media/image-87-1.png"/><Relationship Id="rId2" Type="http://schemas.openxmlformats.org/officeDocument/2006/relationships/image" Target="../media/image-87-2.png"/><Relationship Id="rId3" Type="http://schemas.openxmlformats.org/officeDocument/2006/relationships/image" Target="../media/image-87-3.png"/><Relationship Id="rId4" Type="http://schemas.openxmlformats.org/officeDocument/2006/relationships/image" Target="../media/image-87-4.png"/><Relationship Id="rId5" Type="http://schemas.openxmlformats.org/officeDocument/2006/relationships/image" Target="../media/image-87-5.png"/><Relationship Id="rId6" Type="http://schemas.openxmlformats.org/officeDocument/2006/relationships/image" Target="../media/image-8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7.xml"/></Relationships>
</file>

<file path=ppt/slides/_rels/slide88.xml.rels><?xml version="1.0" encoding="UTF-8"?><Relationships xmlns="http://schemas.openxmlformats.org/package/2006/relationships"><Relationship Id="rId1" Type="http://schemas.openxmlformats.org/officeDocument/2006/relationships/image" Target="../media/image-88-1.png"/><Relationship Id="rId2" Type="http://schemas.openxmlformats.org/officeDocument/2006/relationships/image" Target="../media/image-88-2.png"/><Relationship Id="rId3" Type="http://schemas.openxmlformats.org/officeDocument/2006/relationships/image" Target="../media/image-88-3.png"/><Relationship Id="rId4" Type="http://schemas.openxmlformats.org/officeDocument/2006/relationships/image" Target="../media/image-88-4.png"/><Relationship Id="rId5" Type="http://schemas.openxmlformats.org/officeDocument/2006/relationships/image" Target="../media/image-88-5.png"/><Relationship Id="rId6" Type="http://schemas.openxmlformats.org/officeDocument/2006/relationships/image" Target="../media/image-88-6.png"/><Relationship Id="rId7" Type="http://schemas.openxmlformats.org/officeDocument/2006/relationships/image" Target="../media/image-88-7.png"/><Relationship Id="rId8" Type="http://schemas.openxmlformats.org/officeDocument/2006/relationships/image" Target="../media/image-8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8.xml"/></Relationships>
</file>

<file path=ppt/slides/_rels/slide89.xml.rels><?xml version="1.0" encoding="UTF-8"?><Relationships xmlns="http://schemas.openxmlformats.org/package/2006/relationships"><Relationship Id="rId1" Type="http://schemas.openxmlformats.org/officeDocument/2006/relationships/image" Target="../media/image-89-1.png"/><Relationship Id="rId2" Type="http://schemas.openxmlformats.org/officeDocument/2006/relationships/image" Target="../media/image-89-2.png"/><Relationship Id="rId3" Type="http://schemas.openxmlformats.org/officeDocument/2006/relationships/image" Target="../media/image-8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9.xml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_rels/slide90.xml.rels><?xml version="1.0" encoding="UTF-8"?><Relationships xmlns="http://schemas.openxmlformats.org/package/2006/relationships"><Relationship Id="rId1" Type="http://schemas.openxmlformats.org/officeDocument/2006/relationships/image" Target="../media/image-90-1.png"/><Relationship Id="rId2" Type="http://schemas.openxmlformats.org/officeDocument/2006/relationships/image" Target="../media/image-9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338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828800"/>
          </a:xfrm>
          <a:prstGeom prst="rect">
            <a:avLst/>
          </a:prstGeom>
          <a:solidFill>
            <a:srgbClr val="002A7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5623560"/>
            <a:ext cx="12191695" cy="1234440"/>
          </a:xfrm>
          <a:prstGeom prst="rect">
            <a:avLst/>
          </a:prstGeom>
          <a:solidFill>
            <a:srgbClr val="002A73"/>
          </a:solidFill>
          <a:ln/>
        </p:spPr>
      </p:sp>
      <p:sp>
        <p:nvSpPr>
          <p:cNvPr id="4" name="Shape 2"/>
          <p:cNvSpPr/>
          <p:nvPr/>
        </p:nvSpPr>
        <p:spPr>
          <a:xfrm>
            <a:off x="566928" y="384048"/>
            <a:ext cx="2286000" cy="1078992"/>
          </a:xfrm>
          <a:prstGeom prst="roundRect">
            <a:avLst>
              <a:gd name="adj" fmla="val 593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pic>
        <p:nvPicPr>
          <p:cNvPr id="5" name="Image 0" descr="logo_cncc.png"/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13232" y="502920"/>
            <a:ext cx="1993392" cy="8412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108960" y="566928"/>
            <a:ext cx="853409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spc="150" kern="0" dirty="0">
                <a:solidFill>
                  <a:srgbClr val="B9CB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RÉPUBLIQUE ALGÉRIENNE DÉMOCRATIQUE ET POPULAIRE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3108960" y="868680"/>
            <a:ext cx="853409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50" i="1" dirty="0">
                <a:solidFill>
                  <a:srgbClr val="8FA6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Profession de Commissaire aux Comptes · Programme de formation continue — 42 heures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566928" y="214884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spc="8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4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566928" y="2606040"/>
            <a:ext cx="11094415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Techniques d'audit fondamentales</a:t>
            </a:r>
            <a:endParaRPr lang="en-US" sz="5000" dirty="0"/>
          </a:p>
        </p:txBody>
      </p:sp>
      <p:sp>
        <p:nvSpPr>
          <p:cNvPr id="10" name="Text 7"/>
          <p:cNvSpPr/>
          <p:nvPr/>
        </p:nvSpPr>
        <p:spPr>
          <a:xfrm>
            <a:off x="566928" y="4069080"/>
            <a:ext cx="1109441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Sondage · Circularisation · Cut-off · Analyse de données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566928" y="4526280"/>
            <a:ext cx="1109441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8FA6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500 · 501 · 505 · 520 · 530 · 560 · 580 · 610 · 620   —   Outils 23 à 35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566928" y="589788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 xml:space="preserve">Durée : </a:t>
            </a:r>
            <a:pPr indent="0" marL="0">
              <a:buNone/>
            </a:pPr>
            <a:r>
              <a:rPr lang="en-US" sz="11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heures effectives</a:t>
            </a:r>
            <a:endParaRPr lang="en-US" sz="1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A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08H30 — REPRISE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Quizz éclair — 5 questions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847088"/>
            <a:ext cx="11057839" cy="786384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66928" y="1847088"/>
            <a:ext cx="64008" cy="786384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9" name="Shape 6"/>
          <p:cNvSpPr/>
          <p:nvPr/>
        </p:nvSpPr>
        <p:spPr>
          <a:xfrm>
            <a:off x="768096" y="1988820"/>
            <a:ext cx="502920" cy="502920"/>
          </a:xfrm>
          <a:prstGeom prst="ellipse">
            <a:avLst/>
          </a:prstGeom>
          <a:solidFill>
            <a:srgbClr val="00A39A"/>
          </a:solidFill>
          <a:ln/>
        </p:spPr>
      </p:sp>
      <p:sp>
        <p:nvSpPr>
          <p:cNvPr id="10" name="Text 7"/>
          <p:cNvSpPr/>
          <p:nvPr/>
        </p:nvSpPr>
        <p:spPr>
          <a:xfrm>
            <a:off x="768096" y="198882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481328" y="1847088"/>
            <a:ext cx="9914839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Quelle est la formule du risque d'audit selon le modèle de la NAA 200 ?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566928" y="2743200"/>
            <a:ext cx="11057839" cy="786384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566928" y="2743200"/>
            <a:ext cx="64008" cy="786384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14" name="Shape 11"/>
          <p:cNvSpPr/>
          <p:nvPr/>
        </p:nvSpPr>
        <p:spPr>
          <a:xfrm>
            <a:off x="768096" y="2884932"/>
            <a:ext cx="502920" cy="502920"/>
          </a:xfrm>
          <a:prstGeom prst="ellipse">
            <a:avLst/>
          </a:prstGeom>
          <a:solidFill>
            <a:srgbClr val="00A39A"/>
          </a:solidFill>
          <a:ln/>
        </p:spPr>
      </p:sp>
      <p:sp>
        <p:nvSpPr>
          <p:cNvPr id="15" name="Text 12"/>
          <p:cNvSpPr/>
          <p:nvPr/>
        </p:nvSpPr>
        <p:spPr>
          <a:xfrm>
            <a:off x="768096" y="2884932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1481328" y="2743200"/>
            <a:ext cx="9914839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 quels comptes / cycles la NAA 240 §26 institue-t-elle une présomption de risque significatif ?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566928" y="3639312"/>
            <a:ext cx="11057839" cy="786384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8" name="Shape 15"/>
          <p:cNvSpPr/>
          <p:nvPr/>
        </p:nvSpPr>
        <p:spPr>
          <a:xfrm>
            <a:off x="566928" y="3639312"/>
            <a:ext cx="64008" cy="786384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19" name="Shape 16"/>
          <p:cNvSpPr/>
          <p:nvPr/>
        </p:nvSpPr>
        <p:spPr>
          <a:xfrm>
            <a:off x="768096" y="3781044"/>
            <a:ext cx="502920" cy="502920"/>
          </a:xfrm>
          <a:prstGeom prst="ellipse">
            <a:avLst/>
          </a:prstGeom>
          <a:solidFill>
            <a:srgbClr val="00A39A"/>
          </a:solidFill>
          <a:ln/>
        </p:spPr>
      </p:sp>
      <p:sp>
        <p:nvSpPr>
          <p:cNvPr id="20" name="Text 17"/>
          <p:cNvSpPr/>
          <p:nvPr/>
        </p:nvSpPr>
        <p:spPr>
          <a:xfrm>
            <a:off x="768096" y="3781044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1481328" y="3639312"/>
            <a:ext cx="9914839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 quelle base est calculé le seuil de signification globale, et avec quel pourcentage indicatif ?</a:t>
            </a:r>
            <a:endParaRPr lang="en-US" sz="1250" dirty="0"/>
          </a:p>
        </p:txBody>
      </p:sp>
      <p:sp>
        <p:nvSpPr>
          <p:cNvPr id="22" name="Shape 19"/>
          <p:cNvSpPr/>
          <p:nvPr/>
        </p:nvSpPr>
        <p:spPr>
          <a:xfrm>
            <a:off x="566928" y="4535424"/>
            <a:ext cx="11057839" cy="786384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3" name="Shape 20"/>
          <p:cNvSpPr/>
          <p:nvPr/>
        </p:nvSpPr>
        <p:spPr>
          <a:xfrm>
            <a:off x="566928" y="4535424"/>
            <a:ext cx="64008" cy="786384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24" name="Shape 21"/>
          <p:cNvSpPr/>
          <p:nvPr/>
        </p:nvSpPr>
        <p:spPr>
          <a:xfrm>
            <a:off x="768096" y="4677156"/>
            <a:ext cx="502920" cy="502920"/>
          </a:xfrm>
          <a:prstGeom prst="ellipse">
            <a:avLst/>
          </a:prstGeom>
          <a:solidFill>
            <a:srgbClr val="00A39A"/>
          </a:solidFill>
          <a:ln/>
        </p:spPr>
      </p:sp>
      <p:sp>
        <p:nvSpPr>
          <p:cNvPr id="25" name="Text 22"/>
          <p:cNvSpPr/>
          <p:nvPr/>
        </p:nvSpPr>
        <p:spPr>
          <a:xfrm>
            <a:off x="768096" y="4677156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1481328" y="4535424"/>
            <a:ext cx="9914839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Quelles sont les trois conditions du triangle de Cressey ?</a:t>
            </a:r>
            <a:endParaRPr lang="en-US" sz="1250" dirty="0"/>
          </a:p>
        </p:txBody>
      </p:sp>
      <p:sp>
        <p:nvSpPr>
          <p:cNvPr id="27" name="Shape 24"/>
          <p:cNvSpPr/>
          <p:nvPr/>
        </p:nvSpPr>
        <p:spPr>
          <a:xfrm>
            <a:off x="566928" y="5431536"/>
            <a:ext cx="11057839" cy="786384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8" name="Shape 25"/>
          <p:cNvSpPr/>
          <p:nvPr/>
        </p:nvSpPr>
        <p:spPr>
          <a:xfrm>
            <a:off x="566928" y="5431536"/>
            <a:ext cx="64008" cy="786384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29" name="Shape 26"/>
          <p:cNvSpPr/>
          <p:nvPr/>
        </p:nvSpPr>
        <p:spPr>
          <a:xfrm>
            <a:off x="768096" y="5573268"/>
            <a:ext cx="502920" cy="502920"/>
          </a:xfrm>
          <a:prstGeom prst="ellipse">
            <a:avLst/>
          </a:prstGeom>
          <a:solidFill>
            <a:srgbClr val="00A39A"/>
          </a:solidFill>
          <a:ln/>
        </p:spPr>
      </p:sp>
      <p:sp>
        <p:nvSpPr>
          <p:cNvPr id="30" name="Text 27"/>
          <p:cNvSpPr/>
          <p:nvPr/>
        </p:nvSpPr>
        <p:spPr>
          <a:xfrm>
            <a:off x="768096" y="557326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1481328" y="5431536"/>
            <a:ext cx="9914839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 doit faire le CAC algérien lorsqu'il découvre une fraude pénalement qualifiable ?</a:t>
            </a:r>
            <a:endParaRPr lang="en-US" sz="1250" dirty="0"/>
          </a:p>
        </p:txBody>
      </p:sp>
      <p:sp>
        <p:nvSpPr>
          <p:cNvPr id="32" name="Text 2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33" name="Text 3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34" name="Text 3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A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08H30 — REPRISE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Réponses attendues &amp; pont vers le Jour 4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graphicFrame>
        <p:nvGraphicFramePr>
          <p:cNvPr id="1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66928" y="1755648"/>
          <a:ext cx="11057839" cy="914400"/>
        </p:xfrm>
        <a:graphic>
          <a:graphicData uri="http://schemas.openxmlformats.org/drawingml/2006/table">
            <a:tbl>
              <a:tblPr/>
              <a:tblGrid>
                <a:gridCol w="640080"/>
                <a:gridCol w="10417759"/>
              </a:tblGrid>
              <a:tr h="42062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9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Réponse attendue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9A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RA = RI × RC × RND. Le RAS = RI × RC ; le RND est la marge de l'auditeur.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R2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La reconnaissance des produits (CA) — présomption renversable mais à documenter (NAA 240 §26).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R3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Résultat avant impôts (RAI), fourchette 5–10 %, à adapter au profil de risque de l'entité.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R4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Pression / incitation — opportunité — rationalisation.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Révélation au procureur (art. 715 bis 13 C. com. + loi 10-01), déclaration CTRF (loi 05-01), communication à la gouvernance, opinion éventuellement modifiée.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Shape 4"/>
          <p:cNvSpPr/>
          <p:nvPr/>
        </p:nvSpPr>
        <p:spPr>
          <a:xfrm>
            <a:off x="566928" y="4498848"/>
            <a:ext cx="11057839" cy="960120"/>
          </a:xfrm>
          <a:prstGeom prst="rect">
            <a:avLst/>
          </a:prstGeom>
          <a:solidFill>
            <a:srgbClr val="F3F6FB"/>
          </a:solidFill>
          <a:ln w="15875">
            <a:solidFill>
              <a:srgbClr val="00338D"/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566928" y="4498848"/>
            <a:ext cx="82296" cy="960120"/>
          </a:xfrm>
          <a:prstGeom prst="rect">
            <a:avLst/>
          </a:prstGeom>
          <a:solidFill>
            <a:srgbClr val="00338D"/>
          </a:solidFill>
          <a:ln/>
        </p:spPr>
      </p:sp>
      <p:sp>
        <p:nvSpPr>
          <p:cNvPr id="10" name="Shape 6"/>
          <p:cNvSpPr/>
          <p:nvPr/>
        </p:nvSpPr>
        <p:spPr>
          <a:xfrm>
            <a:off x="822960" y="4736592"/>
            <a:ext cx="566928" cy="566928"/>
          </a:xfrm>
          <a:prstGeom prst="ellipse">
            <a:avLst/>
          </a:prstGeom>
          <a:solidFill>
            <a:srgbClr val="00338D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4889663"/>
            <a:ext cx="260787" cy="26078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536192" y="47183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Pont vers le Jour 4</a:t>
            </a:r>
            <a:endParaRPr lang="en-US" sz="1400" dirty="0"/>
          </a:p>
        </p:txBody>
      </p:sp>
      <p:sp>
        <p:nvSpPr>
          <p:cNvPr id="13" name="Text 8"/>
          <p:cNvSpPr/>
          <p:nvPr/>
        </p:nvSpPr>
        <p:spPr>
          <a:xfrm>
            <a:off x="1536192" y="5120640"/>
            <a:ext cx="9869119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techniques d'audit sont la traduction opérationnelle des réponses aux risques (NAA 330). Pour chaque RAS, l'auditeur déploie un mix : tests de détail, procédures analytiques, circularisation, revue subséquente, observation physique, sondage et data analytics.</a:t>
            </a:r>
            <a:endParaRPr lang="en-US" sz="1150" dirty="0"/>
          </a:p>
        </p:txBody>
      </p:sp>
      <p:sp>
        <p:nvSpPr>
          <p:cNvPr id="14" name="Text 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15" name="Text 1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6" name="Text 1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338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rgbClr val="002A73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1005840"/>
            <a:ext cx="310896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15000" dirty="0"/>
          </a:p>
        </p:txBody>
      </p:sp>
      <p:sp>
        <p:nvSpPr>
          <p:cNvPr id="4" name="Text 2"/>
          <p:cNvSpPr/>
          <p:nvPr/>
        </p:nvSpPr>
        <p:spPr>
          <a:xfrm>
            <a:off x="676656" y="3246120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5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4617720" y="1828800"/>
            <a:ext cx="914400" cy="91440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608" y="2075688"/>
            <a:ext cx="420624" cy="4206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806440" y="1874520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08H45 · 1H00 · OUTILS 23·24·25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806440" y="2212848"/>
            <a:ext cx="58521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Outils de base :</a:t>
            </a:r>
            <a:endParaRPr lang="en-US" sz="33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passage &amp; rapprochements</a:t>
            </a:r>
            <a:endParaRPr lang="en-US" sz="3300" dirty="0"/>
          </a:p>
        </p:txBody>
      </p:sp>
      <p:sp>
        <p:nvSpPr>
          <p:cNvPr id="9" name="Text 6"/>
          <p:cNvSpPr/>
          <p:nvPr/>
        </p:nvSpPr>
        <p:spPr>
          <a:xfrm>
            <a:off x="5824728" y="3611880"/>
            <a:ext cx="5760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8000"/>
              </a:lnSpc>
              <a:buNone/>
            </a:pPr>
            <a:r>
              <a:rPr lang="en-US" sz="1350" i="1" dirty="0">
                <a:solidFill>
                  <a:srgbClr val="B9CB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Maîtriser les techniques de réconciliation indispensables (NAA 500) : tableau de passage, rapprochements croisés, vérifications arithmétiques.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806440" y="6126480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FA6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CNCC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08H45 — OUTILS DE BASE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Objectifs de la séquence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566928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64008" cy="56692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9" name="Text 6"/>
          <p:cNvSpPr/>
          <p:nvPr/>
        </p:nvSpPr>
        <p:spPr>
          <a:xfrm>
            <a:off x="768096" y="1755648"/>
            <a:ext cx="10692079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« La technique n'est rien sans la rigueur : un bon test mal documenté est un test perdu. »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566928" y="2624328"/>
            <a:ext cx="11057839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66928" y="2624328"/>
            <a:ext cx="64008" cy="74980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2" name="Shape 9"/>
          <p:cNvSpPr/>
          <p:nvPr/>
        </p:nvSpPr>
        <p:spPr>
          <a:xfrm>
            <a:off x="795528" y="2724912"/>
            <a:ext cx="548640" cy="5486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61" y="2873045"/>
            <a:ext cx="252374" cy="25237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527048" y="2624328"/>
            <a:ext cx="9869119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Maîtriser les techniques de réconciliation indispensables conformément à la NAA 500.</a:t>
            </a:r>
            <a:endParaRPr lang="en-US" sz="1250" dirty="0"/>
          </a:p>
        </p:txBody>
      </p:sp>
      <p:sp>
        <p:nvSpPr>
          <p:cNvPr id="15" name="Shape 11"/>
          <p:cNvSpPr/>
          <p:nvPr/>
        </p:nvSpPr>
        <p:spPr>
          <a:xfrm>
            <a:off x="566928" y="3483864"/>
            <a:ext cx="11057839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566928" y="3483864"/>
            <a:ext cx="64008" cy="74980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7" name="Shape 13"/>
          <p:cNvSpPr/>
          <p:nvPr/>
        </p:nvSpPr>
        <p:spPr>
          <a:xfrm>
            <a:off x="795528" y="3584448"/>
            <a:ext cx="548640" cy="5486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61" y="3732581"/>
            <a:ext cx="252374" cy="25237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527048" y="3483864"/>
            <a:ext cx="9869119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Construire un tableau de passage rigoureux pour toute évolution de solde entre deux dates.</a:t>
            </a:r>
            <a:endParaRPr lang="en-US" sz="1250" dirty="0"/>
          </a:p>
        </p:txBody>
      </p:sp>
      <p:sp>
        <p:nvSpPr>
          <p:cNvPr id="20" name="Shape 15"/>
          <p:cNvSpPr/>
          <p:nvPr/>
        </p:nvSpPr>
        <p:spPr>
          <a:xfrm>
            <a:off x="566928" y="4343400"/>
            <a:ext cx="11057839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566928" y="4343400"/>
            <a:ext cx="64008" cy="74980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2" name="Shape 17"/>
          <p:cNvSpPr/>
          <p:nvPr/>
        </p:nvSpPr>
        <p:spPr>
          <a:xfrm>
            <a:off x="795528" y="4443984"/>
            <a:ext cx="548640" cy="5486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61" y="4592117"/>
            <a:ext cx="252374" cy="252374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527048" y="4343400"/>
            <a:ext cx="9869119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Concevoir les rapprochements croisés : balance générale ⇄ auxiliaire ⇄ états financiers SCF ⇄ déclarations fiscales et sociales.</a:t>
            </a:r>
            <a:endParaRPr lang="en-US" sz="1250" dirty="0"/>
          </a:p>
        </p:txBody>
      </p:sp>
      <p:sp>
        <p:nvSpPr>
          <p:cNvPr id="25" name="Shape 19"/>
          <p:cNvSpPr/>
          <p:nvPr/>
        </p:nvSpPr>
        <p:spPr>
          <a:xfrm>
            <a:off x="566928" y="5202936"/>
            <a:ext cx="11057839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566928" y="5202936"/>
            <a:ext cx="64008" cy="74980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7" name="Shape 21"/>
          <p:cNvSpPr/>
          <p:nvPr/>
        </p:nvSpPr>
        <p:spPr>
          <a:xfrm>
            <a:off x="795528" y="5303520"/>
            <a:ext cx="548640" cy="5486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661" y="5451653"/>
            <a:ext cx="252374" cy="252374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1527048" y="5202936"/>
            <a:ext cx="9869119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Tracer systématiquement les vérifications arithmétiques (TAP, IBS, TVA, CNAS, amortissements).</a:t>
            </a:r>
            <a:endParaRPr lang="en-US" sz="1250" dirty="0"/>
          </a:p>
        </p:txBody>
      </p:sp>
      <p:sp>
        <p:nvSpPr>
          <p:cNvPr id="30" name="Text 23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31" name="Text 24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32" name="Text 25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08H45 — NAA 500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Éléments probants : suffisants ET appropriés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66928" y="1755648"/>
            <a:ext cx="1105783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500 §6 — concevoir et mettre en œuvre des procédures permettant d'obtenir des éléments probants suffisants et appropriés pour fonder l'opinion.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566928" y="2395728"/>
            <a:ext cx="5391760" cy="2743200"/>
          </a:xfrm>
          <a:prstGeom prst="rect">
            <a:avLst/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66928" y="2395728"/>
            <a:ext cx="82296" cy="274320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10" name="Shape 7"/>
          <p:cNvSpPr/>
          <p:nvPr/>
        </p:nvSpPr>
        <p:spPr>
          <a:xfrm>
            <a:off x="822960" y="263347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786543"/>
            <a:ext cx="260787" cy="260787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536192" y="261518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Suffisance — quantitatif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1536192" y="3035808"/>
            <a:ext cx="4203040" cy="1965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Quantité nécessaire d'éléments probants.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Dépend du risque évalué et de la qualité collectée.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Plus le risque est élevé, plus il en faut.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Plus la qualité est haute, moins il en faut.</a:t>
            </a: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6233008" y="2395728"/>
            <a:ext cx="5391760" cy="2743200"/>
          </a:xfrm>
          <a:prstGeom prst="rect">
            <a:avLst/>
          </a:prstGeom>
          <a:solidFill>
            <a:srgbClr val="F3F6FB"/>
          </a:solidFill>
          <a:ln w="15875">
            <a:solidFill>
              <a:srgbClr val="0091DA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6233008" y="2395728"/>
            <a:ext cx="82296" cy="274320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6" name="Shape 12"/>
          <p:cNvSpPr/>
          <p:nvPr/>
        </p:nvSpPr>
        <p:spPr>
          <a:xfrm>
            <a:off x="6489040" y="2633472"/>
            <a:ext cx="566928" cy="566928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10" y="2786543"/>
            <a:ext cx="260787" cy="260787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7202272" y="261518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Caractère approprié — qualitatif</a:t>
            </a:r>
            <a:endParaRPr lang="en-US" sz="1400" dirty="0"/>
          </a:p>
        </p:txBody>
      </p:sp>
      <p:sp>
        <p:nvSpPr>
          <p:cNvPr id="19" name="Text 14"/>
          <p:cNvSpPr/>
          <p:nvPr/>
        </p:nvSpPr>
        <p:spPr>
          <a:xfrm>
            <a:off x="7202272" y="3035808"/>
            <a:ext cx="4203040" cy="1965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Pertinence : l'élément couvre-t-il l'assertion visée ?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Fiabilité : source indépendante, contrôle interne fiable, origine externe vs interne ?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Privilégier les sources externes indépendantes (cf. pyramide).</a:t>
            </a:r>
            <a:endParaRPr lang="en-US" sz="1200" dirty="0"/>
          </a:p>
        </p:txBody>
      </p:sp>
      <p:sp>
        <p:nvSpPr>
          <p:cNvPr id="20" name="Text 15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1" name="Text 16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2" name="Text 17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23 — TABLEAU DE PASSAGE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L'outil le plus universel de l'auditeur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1051560"/>
          </a:xfrm>
          <a:prstGeom prst="rect">
            <a:avLst/>
          </a:prstGeom>
          <a:solidFill>
            <a:srgbClr val="F3F6FB"/>
          </a:solidFill>
          <a:ln w="15875">
            <a:solidFill>
              <a:srgbClr val="0091DA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105156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Définition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77440"/>
            <a:ext cx="986911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tableau de passage documente, dans un format normalisé, toute évolution d'un solde entre deux dates (généralement clôture N-1 → clôture N). Il rend explicite et justifié chaque mouvement, et isole tout écart non expliqué.</a:t>
            </a:r>
            <a:endParaRPr lang="en-US" sz="1250" dirty="0"/>
          </a:p>
        </p:txBody>
      </p:sp>
      <p:sp>
        <p:nvSpPr>
          <p:cNvPr id="13" name="Text 9"/>
          <p:cNvSpPr/>
          <p:nvPr/>
        </p:nvSpPr>
        <p:spPr>
          <a:xfrm>
            <a:off x="566928" y="3035808"/>
            <a:ext cx="11057839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Cas d'usage typiques en Algérie</a:t>
            </a:r>
            <a:endParaRPr lang="en-US" sz="1400" dirty="0"/>
          </a:p>
        </p:txBody>
      </p:sp>
      <p:sp>
        <p:nvSpPr>
          <p:cNvPr id="14" name="Shape 10"/>
          <p:cNvSpPr/>
          <p:nvPr/>
        </p:nvSpPr>
        <p:spPr>
          <a:xfrm>
            <a:off x="566928" y="3447288"/>
            <a:ext cx="1992112" cy="1417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566928" y="3447288"/>
            <a:ext cx="64008" cy="141732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6" name="Shape 12"/>
          <p:cNvSpPr/>
          <p:nvPr/>
        </p:nvSpPr>
        <p:spPr>
          <a:xfrm>
            <a:off x="1215512" y="3675888"/>
            <a:ext cx="694944" cy="694944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147" y="3863523"/>
            <a:ext cx="319674" cy="319674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58368" y="4453128"/>
            <a:ext cx="18092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Immobilisations (compte 2)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2833360" y="3447288"/>
            <a:ext cx="1992112" cy="1417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2833360" y="3447288"/>
            <a:ext cx="64008" cy="141732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1" name="Shape 16"/>
          <p:cNvSpPr/>
          <p:nvPr/>
        </p:nvSpPr>
        <p:spPr>
          <a:xfrm>
            <a:off x="3481944" y="3675888"/>
            <a:ext cx="694944" cy="694944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579" y="3863523"/>
            <a:ext cx="319674" cy="319674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2924800" y="4453128"/>
            <a:ext cx="18092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Capitaux propres (10 / 11)</a:t>
            </a:r>
            <a:endParaRPr lang="en-US" sz="1050" dirty="0"/>
          </a:p>
        </p:txBody>
      </p:sp>
      <p:sp>
        <p:nvSpPr>
          <p:cNvPr id="24" name="Shape 18"/>
          <p:cNvSpPr/>
          <p:nvPr/>
        </p:nvSpPr>
        <p:spPr>
          <a:xfrm>
            <a:off x="5099792" y="3447288"/>
            <a:ext cx="1992112" cy="1417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5" name="Shape 19"/>
          <p:cNvSpPr/>
          <p:nvPr/>
        </p:nvSpPr>
        <p:spPr>
          <a:xfrm>
            <a:off x="5099792" y="3447288"/>
            <a:ext cx="64008" cy="141732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6" name="Shape 20"/>
          <p:cNvSpPr/>
          <p:nvPr/>
        </p:nvSpPr>
        <p:spPr>
          <a:xfrm>
            <a:off x="5748376" y="3675888"/>
            <a:ext cx="694944" cy="694944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010" y="3863523"/>
            <a:ext cx="319674" cy="319674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5191232" y="4453128"/>
            <a:ext cx="18092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Provisions (15)</a:t>
            </a:r>
            <a:endParaRPr lang="en-US" sz="1050" dirty="0"/>
          </a:p>
        </p:txBody>
      </p:sp>
      <p:sp>
        <p:nvSpPr>
          <p:cNvPr id="29" name="Shape 22"/>
          <p:cNvSpPr/>
          <p:nvPr/>
        </p:nvSpPr>
        <p:spPr>
          <a:xfrm>
            <a:off x="7366224" y="3447288"/>
            <a:ext cx="1992112" cy="1417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30" name="Shape 23"/>
          <p:cNvSpPr/>
          <p:nvPr/>
        </p:nvSpPr>
        <p:spPr>
          <a:xfrm>
            <a:off x="7366224" y="3447288"/>
            <a:ext cx="64008" cy="141732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1" name="Shape 24"/>
          <p:cNvSpPr/>
          <p:nvPr/>
        </p:nvSpPr>
        <p:spPr>
          <a:xfrm>
            <a:off x="8014807" y="3675888"/>
            <a:ext cx="694944" cy="694944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2442" y="3863523"/>
            <a:ext cx="319674" cy="319674"/>
          </a:xfrm>
          <a:prstGeom prst="rect">
            <a:avLst/>
          </a:prstGeom>
        </p:spPr>
      </p:pic>
      <p:sp>
        <p:nvSpPr>
          <p:cNvPr id="33" name="Text 25"/>
          <p:cNvSpPr/>
          <p:nvPr/>
        </p:nvSpPr>
        <p:spPr>
          <a:xfrm>
            <a:off x="7457664" y="4453128"/>
            <a:ext cx="18092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Stocks (3)</a:t>
            </a:r>
            <a:endParaRPr lang="en-US" sz="1050" dirty="0"/>
          </a:p>
        </p:txBody>
      </p:sp>
      <p:sp>
        <p:nvSpPr>
          <p:cNvPr id="34" name="Shape 26"/>
          <p:cNvSpPr/>
          <p:nvPr/>
        </p:nvSpPr>
        <p:spPr>
          <a:xfrm>
            <a:off x="9632655" y="3447288"/>
            <a:ext cx="1992112" cy="1417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35" name="Shape 27"/>
          <p:cNvSpPr/>
          <p:nvPr/>
        </p:nvSpPr>
        <p:spPr>
          <a:xfrm>
            <a:off x="9632655" y="3447288"/>
            <a:ext cx="64008" cy="141732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6" name="Shape 28"/>
          <p:cNvSpPr/>
          <p:nvPr/>
        </p:nvSpPr>
        <p:spPr>
          <a:xfrm>
            <a:off x="10281239" y="3675888"/>
            <a:ext cx="694944" cy="694944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37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8874" y="3863523"/>
            <a:ext cx="319674" cy="319674"/>
          </a:xfrm>
          <a:prstGeom prst="rect">
            <a:avLst/>
          </a:prstGeom>
        </p:spPr>
      </p:pic>
      <p:sp>
        <p:nvSpPr>
          <p:cNvPr id="38" name="Text 29"/>
          <p:cNvSpPr/>
          <p:nvPr/>
        </p:nvSpPr>
        <p:spPr>
          <a:xfrm>
            <a:off x="9724095" y="4453128"/>
            <a:ext cx="18092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Emprunts (164)</a:t>
            </a:r>
            <a:endParaRPr lang="en-US" sz="1050" dirty="0"/>
          </a:p>
        </p:txBody>
      </p:sp>
      <p:sp>
        <p:nvSpPr>
          <p:cNvPr id="39" name="Text 30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40" name="Text 31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41" name="Text 32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23 — TABLEAU DE PASSAGE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Structure standard du tableau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graphicFrame>
        <p:nvGraphicFramePr>
          <p:cNvPr id="1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66928" y="1755648"/>
          <a:ext cx="11057839" cy="914400"/>
        </p:xfrm>
        <a:graphic>
          <a:graphicData uri="http://schemas.openxmlformats.org/drawingml/2006/table">
            <a:tbl>
              <a:tblPr/>
              <a:tblGrid>
                <a:gridCol w="5120640"/>
                <a:gridCol w="2194560"/>
                <a:gridCol w="3742639"/>
              </a:tblGrid>
              <a:tr h="38404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Élément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Montant (DA)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Référence justificative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Solde d'ouverture (clôture N-1)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..............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États financiers N-1 audités / dossier N-1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(+) Augmentations / mouvements en hausse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..............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Détail par catégorie + références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(−) Diminutions / mouvements en baisse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..............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Détail par catégorie + références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(±) Reclassements et corrections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..............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Détail par catégorie + références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= Solde de clôture théorique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..............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Calcul automatique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b="1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Solde de clôture comptable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b="1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..............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b="1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Balance N validée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b="1" dirty="0">
                          <a:solidFill>
                            <a:srgbClr val="C810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Écart non expliqué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b="1" dirty="0">
                          <a:solidFill>
                            <a:srgbClr val="C810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..............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b="1" dirty="0">
                          <a:solidFill>
                            <a:srgbClr val="C810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Doit être zéro ou &lt; seuil d'investigation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9" name="Text 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24 — RAPPROCHEMENTS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Confronter les sources d'une même réalité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1097280"/>
          </a:xfrm>
          <a:prstGeom prst="rect">
            <a:avLst/>
          </a:prstGeom>
          <a:solidFill>
            <a:srgbClr val="F3F6FB"/>
          </a:solidFill>
          <a:ln w="15875">
            <a:solidFill>
              <a:srgbClr val="0091DA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109728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Principe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77440"/>
            <a:ext cx="9869119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rapprochement confronte deux ou plusieurs sources censées décrire la même réalité. Tout écart doit être expliqué. Spécificité algérienne : les multiples sources réglementaires (fiscales, sociales, statistiques) imposent un maillage de rapprochements caractéristique.</a:t>
            </a:r>
            <a:endParaRPr lang="en-US" sz="1250" dirty="0"/>
          </a:p>
        </p:txBody>
      </p:sp>
      <p:sp>
        <p:nvSpPr>
          <p:cNvPr id="13" name="Shape 9"/>
          <p:cNvSpPr/>
          <p:nvPr/>
        </p:nvSpPr>
        <p:spPr>
          <a:xfrm>
            <a:off x="566928" y="3127248"/>
            <a:ext cx="2558720" cy="15544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566928" y="3127248"/>
            <a:ext cx="64008" cy="155448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15" name="Text 11"/>
          <p:cNvSpPr/>
          <p:nvPr/>
        </p:nvSpPr>
        <p:spPr>
          <a:xfrm>
            <a:off x="704088" y="3310128"/>
            <a:ext cx="228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91D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411 / 401</a:t>
            </a:r>
            <a:endParaRPr lang="en-US" sz="1800" dirty="0"/>
          </a:p>
        </p:txBody>
      </p:sp>
      <p:sp>
        <p:nvSpPr>
          <p:cNvPr id="16" name="Text 12"/>
          <p:cNvSpPr/>
          <p:nvPr/>
        </p:nvSpPr>
        <p:spPr>
          <a:xfrm>
            <a:off x="704088" y="3858768"/>
            <a:ext cx="2284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Balance auxiliaire ⇄ générale</a:t>
            </a:r>
            <a:endParaRPr lang="en-US" sz="1100" dirty="0"/>
          </a:p>
        </p:txBody>
      </p:sp>
      <p:sp>
        <p:nvSpPr>
          <p:cNvPr id="17" name="Shape 13"/>
          <p:cNvSpPr/>
          <p:nvPr/>
        </p:nvSpPr>
        <p:spPr>
          <a:xfrm>
            <a:off x="3399968" y="3127248"/>
            <a:ext cx="2558720" cy="15544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3399968" y="3127248"/>
            <a:ext cx="64008" cy="155448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19" name="Text 15"/>
          <p:cNvSpPr/>
          <p:nvPr/>
        </p:nvSpPr>
        <p:spPr>
          <a:xfrm>
            <a:off x="3537128" y="3310128"/>
            <a:ext cx="228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91D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4456</a:t>
            </a:r>
            <a:endParaRPr lang="en-US" sz="1800" dirty="0"/>
          </a:p>
        </p:txBody>
      </p:sp>
      <p:sp>
        <p:nvSpPr>
          <p:cNvPr id="20" name="Text 16"/>
          <p:cNvSpPr/>
          <p:nvPr/>
        </p:nvSpPr>
        <p:spPr>
          <a:xfrm>
            <a:off x="3537128" y="3858768"/>
            <a:ext cx="2284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TVA comptable ⇄ G50 cumulées</a:t>
            </a:r>
            <a:endParaRPr lang="en-US" sz="1100" dirty="0"/>
          </a:p>
        </p:txBody>
      </p:sp>
      <p:sp>
        <p:nvSpPr>
          <p:cNvPr id="21" name="Shape 17"/>
          <p:cNvSpPr/>
          <p:nvPr/>
        </p:nvSpPr>
        <p:spPr>
          <a:xfrm>
            <a:off x="6233008" y="3127248"/>
            <a:ext cx="2558720" cy="15544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2" name="Shape 18"/>
          <p:cNvSpPr/>
          <p:nvPr/>
        </p:nvSpPr>
        <p:spPr>
          <a:xfrm>
            <a:off x="6233008" y="3127248"/>
            <a:ext cx="64008" cy="155448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23" name="Text 19"/>
          <p:cNvSpPr/>
          <p:nvPr/>
        </p:nvSpPr>
        <p:spPr>
          <a:xfrm>
            <a:off x="6370168" y="3310128"/>
            <a:ext cx="228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91D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645 / 421</a:t>
            </a:r>
            <a:endParaRPr lang="en-US" sz="1800" dirty="0"/>
          </a:p>
        </p:txBody>
      </p:sp>
      <p:sp>
        <p:nvSpPr>
          <p:cNvPr id="24" name="Text 20"/>
          <p:cNvSpPr/>
          <p:nvPr/>
        </p:nvSpPr>
        <p:spPr>
          <a:xfrm>
            <a:off x="6370168" y="3858768"/>
            <a:ext cx="2284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Charges sociales ⇄ CNAS</a:t>
            </a:r>
            <a:endParaRPr lang="en-US" sz="1100" dirty="0"/>
          </a:p>
        </p:txBody>
      </p:sp>
      <p:sp>
        <p:nvSpPr>
          <p:cNvPr id="25" name="Shape 21"/>
          <p:cNvSpPr/>
          <p:nvPr/>
        </p:nvSpPr>
        <p:spPr>
          <a:xfrm>
            <a:off x="9066047" y="3127248"/>
            <a:ext cx="2558720" cy="15544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6" name="Shape 22"/>
          <p:cNvSpPr/>
          <p:nvPr/>
        </p:nvSpPr>
        <p:spPr>
          <a:xfrm>
            <a:off x="9066047" y="3127248"/>
            <a:ext cx="64008" cy="155448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27" name="Text 23"/>
          <p:cNvSpPr/>
          <p:nvPr/>
        </p:nvSpPr>
        <p:spPr>
          <a:xfrm>
            <a:off x="9203207" y="3310128"/>
            <a:ext cx="228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91D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512</a:t>
            </a:r>
            <a:endParaRPr lang="en-US" sz="1800" dirty="0"/>
          </a:p>
        </p:txBody>
      </p:sp>
      <p:sp>
        <p:nvSpPr>
          <p:cNvPr id="28" name="Text 24"/>
          <p:cNvSpPr/>
          <p:nvPr/>
        </p:nvSpPr>
        <p:spPr>
          <a:xfrm>
            <a:off x="9203207" y="3858768"/>
            <a:ext cx="2284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8000"/>
              </a:lnSpc>
              <a:buNone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Banques ⇄ relevés &amp; confirmations</a:t>
            </a:r>
            <a:endParaRPr lang="en-US" sz="1100" dirty="0"/>
          </a:p>
        </p:txBody>
      </p:sp>
      <p:sp>
        <p:nvSpPr>
          <p:cNvPr id="29" name="Text 25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30" name="Text 26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31" name="Text 27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24 — RAPPROCHEMENTS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Grille des rapprochements multi-sources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graphicFrame>
        <p:nvGraphicFramePr>
          <p:cNvPr id="1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66928" y="1755648"/>
          <a:ext cx="11057839" cy="914400"/>
        </p:xfrm>
        <a:graphic>
          <a:graphicData uri="http://schemas.openxmlformats.org/drawingml/2006/table">
            <a:tbl>
              <a:tblPr/>
              <a:tblGrid>
                <a:gridCol w="2286000"/>
                <a:gridCol w="4937760"/>
                <a:gridCol w="3834079"/>
              </a:tblGrid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Rapprochement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Source A ⇄ Source B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Risque couvert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Aux. ⇄ Générale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Balance aux. 411/401 ⇄ comptes collectifs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Exhaustivité &amp; exactitude des soldes auxiliaires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États fin. ⇄ Générale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Bilan &amp; CR publiés (SCF) ⇄ balance N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Cohérence de la présentation finale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Compta ⇄ G50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4456 TVA ⇄ déclarations G50 cumulées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Risque fiscal — exhaustivité TVA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Compta ⇄ Liasse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Bilan SCF ⇄ liasse fiscale (série G)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Réconciliation comptable-fiscale, IBS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Compta ⇄ CNAS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645 / 421 ⇄ DAC + DAS annuelle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Charges sociales — exhaustivité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Stock ⇄ Physique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Compte 3 par référence ⇄ feuilles d'inventaire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Existence &amp; exhaustivité des stocks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Banques ⇄ Relevés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Comptes 512 ⇄ relevés + confirmations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Existence trésorerie (NAA 505)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 ⇄ Indicateurs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Compte 70 ⇄ volumes, m², km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Vraisemblance &amp; survenance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9" name="Text 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25 — VÉRIFICATIONS ARITHMÉTIQUES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Triviales en apparence, indispensables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4644292" cy="3749040"/>
          </a:xfrm>
          <a:prstGeom prst="rect">
            <a:avLst/>
          </a:prstGeom>
          <a:solidFill>
            <a:srgbClr val="F3F6FB"/>
          </a:solidFill>
          <a:ln w="15875">
            <a:solidFill>
              <a:srgbClr val="0091DA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374904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345557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Diligences à tracer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95728"/>
            <a:ext cx="3455572" cy="29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Addition de balance, totalisations liasse.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Recalcul des amortissements.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Recalcul des provisions.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Résultat par différence.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Vérification des reports N-1 → N.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5485540" y="1755648"/>
            <a:ext cx="6139227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Recalculs spécifiques — Algérie</a:t>
            </a:r>
            <a:endParaRPr lang="en-US" sz="1400" dirty="0"/>
          </a:p>
        </p:txBody>
      </p:sp>
      <p:sp>
        <p:nvSpPr>
          <p:cNvPr id="14" name="Shape 10"/>
          <p:cNvSpPr/>
          <p:nvPr/>
        </p:nvSpPr>
        <p:spPr>
          <a:xfrm>
            <a:off x="5485540" y="2212848"/>
            <a:ext cx="6139227" cy="50292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5485540" y="2212848"/>
            <a:ext cx="914400" cy="502920"/>
          </a:xfrm>
          <a:prstGeom prst="rect">
            <a:avLst/>
          </a:prstGeom>
          <a:solidFill>
            <a:srgbClr val="00338D"/>
          </a:solidFill>
          <a:ln/>
        </p:spPr>
      </p:sp>
      <p:sp>
        <p:nvSpPr>
          <p:cNvPr id="16" name="Text 12"/>
          <p:cNvSpPr/>
          <p:nvPr/>
        </p:nvSpPr>
        <p:spPr>
          <a:xfrm>
            <a:off x="5485540" y="2212848"/>
            <a:ext cx="914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TAP</a:t>
            </a:r>
            <a:endParaRPr lang="en-US" sz="1200" dirty="0"/>
          </a:p>
        </p:txBody>
      </p:sp>
      <p:sp>
        <p:nvSpPr>
          <p:cNvPr id="17" name="Text 13"/>
          <p:cNvSpPr/>
          <p:nvPr/>
        </p:nvSpPr>
        <p:spPr>
          <a:xfrm>
            <a:off x="6537100" y="2212848"/>
            <a:ext cx="4950507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Assiette × 2 % (taux applicable)</a:t>
            </a:r>
            <a:endParaRPr lang="en-US" sz="1100" dirty="0"/>
          </a:p>
        </p:txBody>
      </p:sp>
      <p:sp>
        <p:nvSpPr>
          <p:cNvPr id="18" name="Shape 14"/>
          <p:cNvSpPr/>
          <p:nvPr/>
        </p:nvSpPr>
        <p:spPr>
          <a:xfrm>
            <a:off x="5485540" y="2788920"/>
            <a:ext cx="6139227" cy="50292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5485540" y="2788920"/>
            <a:ext cx="914400" cy="502920"/>
          </a:xfrm>
          <a:prstGeom prst="rect">
            <a:avLst/>
          </a:prstGeom>
          <a:solidFill>
            <a:srgbClr val="00338D"/>
          </a:solidFill>
          <a:ln/>
        </p:spPr>
      </p:sp>
      <p:sp>
        <p:nvSpPr>
          <p:cNvPr id="20" name="Text 16"/>
          <p:cNvSpPr/>
          <p:nvPr/>
        </p:nvSpPr>
        <p:spPr>
          <a:xfrm>
            <a:off x="5485540" y="2788920"/>
            <a:ext cx="914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IBS</a:t>
            </a:r>
            <a:endParaRPr lang="en-US" sz="1200" dirty="0"/>
          </a:p>
        </p:txBody>
      </p:sp>
      <p:sp>
        <p:nvSpPr>
          <p:cNvPr id="21" name="Text 17"/>
          <p:cNvSpPr/>
          <p:nvPr/>
        </p:nvSpPr>
        <p:spPr>
          <a:xfrm>
            <a:off x="6537100" y="2788920"/>
            <a:ext cx="4950507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Résultat fiscal × 19 / 23 / 26 % selon secteur</a:t>
            </a:r>
            <a:endParaRPr lang="en-US" sz="1100" dirty="0"/>
          </a:p>
        </p:txBody>
      </p:sp>
      <p:sp>
        <p:nvSpPr>
          <p:cNvPr id="22" name="Shape 18"/>
          <p:cNvSpPr/>
          <p:nvPr/>
        </p:nvSpPr>
        <p:spPr>
          <a:xfrm>
            <a:off x="5485540" y="3364992"/>
            <a:ext cx="6139227" cy="50292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</p:spPr>
      </p:sp>
      <p:sp>
        <p:nvSpPr>
          <p:cNvPr id="23" name="Shape 19"/>
          <p:cNvSpPr/>
          <p:nvPr/>
        </p:nvSpPr>
        <p:spPr>
          <a:xfrm>
            <a:off x="5485540" y="3364992"/>
            <a:ext cx="914400" cy="502920"/>
          </a:xfrm>
          <a:prstGeom prst="rect">
            <a:avLst/>
          </a:prstGeom>
          <a:solidFill>
            <a:srgbClr val="00338D"/>
          </a:solidFill>
          <a:ln/>
        </p:spPr>
      </p:sp>
      <p:sp>
        <p:nvSpPr>
          <p:cNvPr id="24" name="Text 20"/>
          <p:cNvSpPr/>
          <p:nvPr/>
        </p:nvSpPr>
        <p:spPr>
          <a:xfrm>
            <a:off x="5485540" y="3364992"/>
            <a:ext cx="914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CNAS</a:t>
            </a:r>
            <a:endParaRPr lang="en-US" sz="1200" dirty="0"/>
          </a:p>
        </p:txBody>
      </p:sp>
      <p:sp>
        <p:nvSpPr>
          <p:cNvPr id="25" name="Text 21"/>
          <p:cNvSpPr/>
          <p:nvPr/>
        </p:nvSpPr>
        <p:spPr>
          <a:xfrm>
            <a:off x="6537100" y="3364992"/>
            <a:ext cx="4950507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Assiette × 26 % (employeur) + 9 % (salarié)</a:t>
            </a:r>
            <a:endParaRPr lang="en-US" sz="1100" dirty="0"/>
          </a:p>
        </p:txBody>
      </p:sp>
      <p:sp>
        <p:nvSpPr>
          <p:cNvPr id="26" name="Shape 22"/>
          <p:cNvSpPr/>
          <p:nvPr/>
        </p:nvSpPr>
        <p:spPr>
          <a:xfrm>
            <a:off x="5485540" y="3941064"/>
            <a:ext cx="6139227" cy="50292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</p:spPr>
      </p:sp>
      <p:sp>
        <p:nvSpPr>
          <p:cNvPr id="27" name="Shape 23"/>
          <p:cNvSpPr/>
          <p:nvPr/>
        </p:nvSpPr>
        <p:spPr>
          <a:xfrm>
            <a:off x="5485540" y="3941064"/>
            <a:ext cx="914400" cy="502920"/>
          </a:xfrm>
          <a:prstGeom prst="rect">
            <a:avLst/>
          </a:prstGeom>
          <a:solidFill>
            <a:srgbClr val="00338D"/>
          </a:solidFill>
          <a:ln/>
        </p:spPr>
      </p:sp>
      <p:sp>
        <p:nvSpPr>
          <p:cNvPr id="28" name="Text 24"/>
          <p:cNvSpPr/>
          <p:nvPr/>
        </p:nvSpPr>
        <p:spPr>
          <a:xfrm>
            <a:off x="5485540" y="3941064"/>
            <a:ext cx="914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CASNOS</a:t>
            </a:r>
            <a:endParaRPr lang="en-US" sz="1200" dirty="0"/>
          </a:p>
        </p:txBody>
      </p:sp>
      <p:sp>
        <p:nvSpPr>
          <p:cNvPr id="29" name="Text 25"/>
          <p:cNvSpPr/>
          <p:nvPr/>
        </p:nvSpPr>
        <p:spPr>
          <a:xfrm>
            <a:off x="6537100" y="3941064"/>
            <a:ext cx="4950507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Assiette × 15 % (dirigeants non-salariés)</a:t>
            </a:r>
            <a:endParaRPr lang="en-US" sz="1100" dirty="0"/>
          </a:p>
        </p:txBody>
      </p:sp>
      <p:sp>
        <p:nvSpPr>
          <p:cNvPr id="30" name="Shape 26"/>
          <p:cNvSpPr/>
          <p:nvPr/>
        </p:nvSpPr>
        <p:spPr>
          <a:xfrm>
            <a:off x="5485540" y="4517136"/>
            <a:ext cx="6139227" cy="50292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</p:spPr>
      </p:sp>
      <p:sp>
        <p:nvSpPr>
          <p:cNvPr id="31" name="Shape 27"/>
          <p:cNvSpPr/>
          <p:nvPr/>
        </p:nvSpPr>
        <p:spPr>
          <a:xfrm>
            <a:off x="5485540" y="4517136"/>
            <a:ext cx="914400" cy="502920"/>
          </a:xfrm>
          <a:prstGeom prst="rect">
            <a:avLst/>
          </a:prstGeom>
          <a:solidFill>
            <a:srgbClr val="00338D"/>
          </a:solidFill>
          <a:ln/>
        </p:spPr>
      </p:sp>
      <p:sp>
        <p:nvSpPr>
          <p:cNvPr id="32" name="Text 28"/>
          <p:cNvSpPr/>
          <p:nvPr/>
        </p:nvSpPr>
        <p:spPr>
          <a:xfrm>
            <a:off x="5485540" y="4517136"/>
            <a:ext cx="914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TVA</a:t>
            </a:r>
            <a:endParaRPr lang="en-US" sz="1200" dirty="0"/>
          </a:p>
        </p:txBody>
      </p:sp>
      <p:sp>
        <p:nvSpPr>
          <p:cNvPr id="33" name="Text 29"/>
          <p:cNvSpPr/>
          <p:nvPr/>
        </p:nvSpPr>
        <p:spPr>
          <a:xfrm>
            <a:off x="6537100" y="4517136"/>
            <a:ext cx="4950507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Ventes par taux 19 / 9 / 0 % ; collectée vs déductible</a:t>
            </a:r>
            <a:endParaRPr lang="en-US" sz="1100" dirty="0"/>
          </a:p>
        </p:txBody>
      </p:sp>
      <p:sp>
        <p:nvSpPr>
          <p:cNvPr id="34" name="Shape 30"/>
          <p:cNvSpPr/>
          <p:nvPr/>
        </p:nvSpPr>
        <p:spPr>
          <a:xfrm>
            <a:off x="5485540" y="5093208"/>
            <a:ext cx="6139227" cy="50292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</p:spPr>
      </p:sp>
      <p:sp>
        <p:nvSpPr>
          <p:cNvPr id="35" name="Shape 31"/>
          <p:cNvSpPr/>
          <p:nvPr/>
        </p:nvSpPr>
        <p:spPr>
          <a:xfrm>
            <a:off x="5485540" y="5093208"/>
            <a:ext cx="914400" cy="502920"/>
          </a:xfrm>
          <a:prstGeom prst="rect">
            <a:avLst/>
          </a:prstGeom>
          <a:solidFill>
            <a:srgbClr val="00338D"/>
          </a:solidFill>
          <a:ln/>
        </p:spPr>
      </p:sp>
      <p:sp>
        <p:nvSpPr>
          <p:cNvPr id="36" name="Text 32"/>
          <p:cNvSpPr/>
          <p:nvPr/>
        </p:nvSpPr>
        <p:spPr>
          <a:xfrm>
            <a:off x="5485540" y="5093208"/>
            <a:ext cx="914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Amort.</a:t>
            </a:r>
            <a:endParaRPr lang="en-US" sz="1200" dirty="0"/>
          </a:p>
        </p:txBody>
      </p:sp>
      <p:sp>
        <p:nvSpPr>
          <p:cNvPr id="37" name="Text 33"/>
          <p:cNvSpPr/>
          <p:nvPr/>
        </p:nvSpPr>
        <p:spPr>
          <a:xfrm>
            <a:off x="6537100" y="5093208"/>
            <a:ext cx="4950507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Valeur d'origine × taux × prorata temporis</a:t>
            </a:r>
            <a:endParaRPr lang="en-US" sz="1100" dirty="0"/>
          </a:p>
        </p:txBody>
      </p:sp>
      <p:sp>
        <p:nvSpPr>
          <p:cNvPr id="38" name="Text 3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39" name="Text 3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40" name="Text 3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PRÉSENTATION DE LA JOURNÉE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Adossement au référentiel pédagogique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566928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64008" cy="566928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9" name="Text 6"/>
          <p:cNvSpPr/>
          <p:nvPr/>
        </p:nvSpPr>
        <p:spPr>
          <a:xfrm>
            <a:off x="768096" y="1755648"/>
            <a:ext cx="10692079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« Les outils qui font la robustesse de l'audit : sondage, circularisation, cut-off, analyse de données. »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566928" y="2532888"/>
            <a:ext cx="5391760" cy="2834640"/>
          </a:xfrm>
          <a:prstGeom prst="rect">
            <a:avLst/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566928" y="2532888"/>
            <a:ext cx="82296" cy="283464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12" name="Shape 9"/>
          <p:cNvSpPr/>
          <p:nvPr/>
        </p:nvSpPr>
        <p:spPr>
          <a:xfrm>
            <a:off x="822960" y="277063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923703"/>
            <a:ext cx="260787" cy="26078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536192" y="275234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Dossier 4 — Techniques élémentaires</a:t>
            </a:r>
            <a:endParaRPr lang="en-US" sz="1400" dirty="0"/>
          </a:p>
        </p:txBody>
      </p:sp>
      <p:sp>
        <p:nvSpPr>
          <p:cNvPr id="15" name="Text 11"/>
          <p:cNvSpPr/>
          <p:nvPr/>
        </p:nvSpPr>
        <p:spPr>
          <a:xfrm>
            <a:off x="1536192" y="3172968"/>
            <a:ext cx="420304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Adaptation algérienne des outils 23 à 35 de l'ouvrage de référence (Boccon-Gibod &amp; Vilmint, Dunod, 3ᵉ éd. 2022).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Fiches autonomes, directement exploitables en cabinet.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Conformité aux Normes Algériennes d'Audit (NAA) techniques.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6233008" y="2532888"/>
            <a:ext cx="5391760" cy="2834640"/>
          </a:xfrm>
          <a:prstGeom prst="rect">
            <a:avLst/>
          </a:prstGeom>
          <a:solidFill>
            <a:srgbClr val="F3F6FB"/>
          </a:solidFill>
          <a:ln w="15875">
            <a:solidFill>
              <a:srgbClr val="1F8A4C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6233008" y="2532888"/>
            <a:ext cx="82296" cy="2834640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18" name="Shape 14"/>
          <p:cNvSpPr/>
          <p:nvPr/>
        </p:nvSpPr>
        <p:spPr>
          <a:xfrm>
            <a:off x="6489040" y="2770632"/>
            <a:ext cx="566928" cy="56692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10" y="2923703"/>
            <a:ext cx="260787" cy="260787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7202272" y="275234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Spécificités algériennes mobilisées</a:t>
            </a:r>
            <a:endParaRPr lang="en-US" sz="1400" dirty="0"/>
          </a:p>
        </p:txBody>
      </p:sp>
      <p:sp>
        <p:nvSpPr>
          <p:cNvPr id="21" name="Text 16"/>
          <p:cNvSpPr/>
          <p:nvPr/>
        </p:nvSpPr>
        <p:spPr>
          <a:xfrm>
            <a:off x="7202272" y="3172968"/>
            <a:ext cx="420304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Domiciliations bancaires (Banque d'Algérie), contrôle des changes.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Dédouanements à l'importation et Incoterms.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Déclarations fiscales (G50, liasse) et sociales (CNAS, CASNOS).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Conventions réglementées et parties liées.</a:t>
            </a:r>
            <a:endParaRPr lang="en-US" sz="1200" dirty="0"/>
          </a:p>
        </p:txBody>
      </p:sp>
      <p:sp>
        <p:nvSpPr>
          <p:cNvPr id="22" name="Text 17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3" name="Text 18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4" name="Text 19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68A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08H45 — MISE EN PRATIQUE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SARL EL-FATEH Béjaïa — réconciliation 401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914400"/>
          </a:xfrm>
          <a:prstGeom prst="rect">
            <a:avLst/>
          </a:prstGeom>
          <a:solidFill>
            <a:srgbClr val="F3F6FB"/>
          </a:solidFill>
          <a:ln w="15875">
            <a:solidFill>
              <a:srgbClr val="C68A12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914400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C68A12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Énoncé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77440"/>
            <a:ext cx="9869119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Balance auxiliaire fournisseurs au 31/12/N : 187 543 920 DA. Solde du compte 401 en balance générale : 188 117 320 DA. Identifier les origines plausibles de l'écart et la démarche de réconciliation.</a:t>
            </a: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566928" y="2852928"/>
            <a:ext cx="2834640" cy="777240"/>
          </a:xfrm>
          <a:prstGeom prst="roundRect">
            <a:avLst>
              <a:gd name="adj" fmla="val 9412"/>
            </a:avLst>
          </a:prstGeom>
          <a:solidFill>
            <a:srgbClr val="E7ECF6"/>
          </a:solidFill>
          <a:ln/>
        </p:spPr>
      </p:sp>
      <p:sp>
        <p:nvSpPr>
          <p:cNvPr id="14" name="Text 10"/>
          <p:cNvSpPr/>
          <p:nvPr/>
        </p:nvSpPr>
        <p:spPr>
          <a:xfrm>
            <a:off x="566928" y="2852928"/>
            <a:ext cx="2834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Écart = 573 400 DA
</a:t>
            </a:r>
            <a:pPr algn="ctr" indent="0" marL="0">
              <a:buNone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faveur de la balance générale</a:t>
            </a:r>
            <a:endParaRPr lang="en-US" sz="1800" dirty="0"/>
          </a:p>
        </p:txBody>
      </p:sp>
      <p:sp>
        <p:nvSpPr>
          <p:cNvPr id="15" name="Text 11"/>
          <p:cNvSpPr/>
          <p:nvPr/>
        </p:nvSpPr>
        <p:spPr>
          <a:xfrm>
            <a:off x="3675888" y="2852928"/>
            <a:ext cx="7948879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Causes plausibles : factures non transférées vers l'auxiliaire ; avoirs non lettrés ; OD directes sur le 401 ; erreur d'interface achats/compta ; corrections N-1 non retraitées.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Demander une extraction des écritures du 401 ne provenant pas de l'auxiliaire.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Quantifier et qualifier par typologie ; valider les justificatifs et la traçabilité.</a:t>
            </a:r>
            <a:endParaRPr lang="en-US" sz="1200" dirty="0"/>
          </a:p>
          <a:p>
            <a:pPr marL="177800" indent="-177800">
              <a:lnSpc>
                <a:spcPct val="102000"/>
              </a:lnSpc>
              <a:spcAft>
                <a:spcPts val="9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Conclure : écart expliqué (lister les composantes) ou écart résiduel inexpliqué (alerter).</a:t>
            </a:r>
            <a:endParaRPr lang="en-US" sz="1200" dirty="0"/>
          </a:p>
        </p:txBody>
      </p:sp>
      <p:sp>
        <p:nvSpPr>
          <p:cNvPr id="16" name="Text 12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17" name="Text 13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8" name="Text 14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</a:t>
            </a:r>
            <a:endParaRPr lang="en-US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0338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rgbClr val="002A73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1005840"/>
            <a:ext cx="310896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15000" dirty="0"/>
          </a:p>
        </p:txBody>
      </p:sp>
      <p:sp>
        <p:nvSpPr>
          <p:cNvPr id="4" name="Text 2"/>
          <p:cNvSpPr/>
          <p:nvPr/>
        </p:nvSpPr>
        <p:spPr>
          <a:xfrm>
            <a:off x="676656" y="3246120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5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4617720" y="1828800"/>
            <a:ext cx="914400" cy="914400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608" y="2075688"/>
            <a:ext cx="420624" cy="4206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806440" y="1874520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09H45 · 45 MIN · CAS TERRAIN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806440" y="2212848"/>
            <a:ext cx="58521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Validation des quantités</a:t>
            </a:r>
            <a:endParaRPr lang="en-US" sz="33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physiques &amp; inventaires</a:t>
            </a:r>
            <a:endParaRPr lang="en-US" sz="3300" dirty="0"/>
          </a:p>
        </p:txBody>
      </p:sp>
      <p:sp>
        <p:nvSpPr>
          <p:cNvPr id="9" name="Text 6"/>
          <p:cNvSpPr/>
          <p:nvPr/>
        </p:nvSpPr>
        <p:spPr>
          <a:xfrm>
            <a:off x="5824728" y="3611880"/>
            <a:ext cx="5760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8000"/>
              </a:lnSpc>
              <a:buNone/>
            </a:pPr>
            <a:r>
              <a:rPr lang="en-US" sz="1350" i="1" dirty="0">
                <a:solidFill>
                  <a:srgbClr val="B9CB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Maîtriser la NAA 501 : préparer, conduire et exploiter l'assistance à inventaire physique en contexte algérien.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806440" y="6126480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FA6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CNCC</a:t>
            </a:r>
            <a:endParaRPr 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1F8A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09H45 — INVENTAIRES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Objectifs de la séquence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566928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64008" cy="566928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9" name="Text 6"/>
          <p:cNvSpPr/>
          <p:nvPr/>
        </p:nvSpPr>
        <p:spPr>
          <a:xfrm>
            <a:off x="768096" y="1755648"/>
            <a:ext cx="10692079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« L'auditeur qui n'est pas allé voir n'a pas audité : la présence à l'inventaire est non négociable. »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566928" y="2624328"/>
            <a:ext cx="11057839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66928" y="2624328"/>
            <a:ext cx="64008" cy="822960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12" name="Shape 9"/>
          <p:cNvSpPr/>
          <p:nvPr/>
        </p:nvSpPr>
        <p:spPr>
          <a:xfrm>
            <a:off x="795528" y="2752344"/>
            <a:ext cx="566928" cy="56692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99" y="2905415"/>
            <a:ext cx="260787" cy="26078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527048" y="2624328"/>
            <a:ext cx="98691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Maîtriser les exigences de la NAA 501 §4-8 sur la présence à l'inventaire physique des stocks.</a:t>
            </a:r>
            <a:endParaRPr lang="en-US" sz="1300" dirty="0"/>
          </a:p>
        </p:txBody>
      </p:sp>
      <p:sp>
        <p:nvSpPr>
          <p:cNvPr id="15" name="Shape 11"/>
          <p:cNvSpPr/>
          <p:nvPr/>
        </p:nvSpPr>
        <p:spPr>
          <a:xfrm>
            <a:off x="566928" y="3584448"/>
            <a:ext cx="11057839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566928" y="3584448"/>
            <a:ext cx="64008" cy="822960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17" name="Shape 13"/>
          <p:cNvSpPr/>
          <p:nvPr/>
        </p:nvSpPr>
        <p:spPr>
          <a:xfrm>
            <a:off x="795528" y="3712464"/>
            <a:ext cx="566928" cy="56692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99" y="3865535"/>
            <a:ext cx="260787" cy="260787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527048" y="3584448"/>
            <a:ext cx="98691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Préparer, conduire et exploiter l'inventaire en trois phases : avant, pendant, après.</a:t>
            </a:r>
            <a:endParaRPr lang="en-US" sz="1300" dirty="0"/>
          </a:p>
        </p:txBody>
      </p:sp>
      <p:sp>
        <p:nvSpPr>
          <p:cNvPr id="20" name="Shape 15"/>
          <p:cNvSpPr/>
          <p:nvPr/>
        </p:nvSpPr>
        <p:spPr>
          <a:xfrm>
            <a:off x="566928" y="4544568"/>
            <a:ext cx="11057839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566928" y="4544568"/>
            <a:ext cx="64008" cy="822960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22" name="Shape 17"/>
          <p:cNvSpPr/>
          <p:nvPr/>
        </p:nvSpPr>
        <p:spPr>
          <a:xfrm>
            <a:off x="795528" y="4672584"/>
            <a:ext cx="566928" cy="56692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99" y="4825655"/>
            <a:ext cx="260787" cy="260787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527048" y="4544568"/>
            <a:ext cx="98691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Traiter les situations algériennes : stocks chez tiers, en transit (dédouanements), à régulation administrative.</a:t>
            </a:r>
            <a:endParaRPr lang="en-US" sz="1300" dirty="0"/>
          </a:p>
        </p:txBody>
      </p:sp>
      <p:sp>
        <p:nvSpPr>
          <p:cNvPr id="25" name="Text 1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6" name="Text 2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7" name="Text 2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</a:t>
            </a:r>
            <a:endParaRPr lang="en-US"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1F8A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09H45 — NAA 501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présence à l'inventaire : une obligation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1143000"/>
          </a:xfrm>
          <a:prstGeom prst="rect">
            <a:avLst/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114300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NAA 501 §4 — principe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77440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Lorsque les stocks sont significatifs, l'auditeur doit obtenir des éléments probants suffisants et appropriés sur leur existence et leur état en assistant au comptage physique — à moins que cela ne soit irréalisable.</a:t>
            </a:r>
            <a:endParaRPr lang="en-US" sz="1250" dirty="0"/>
          </a:p>
        </p:txBody>
      </p:sp>
      <p:sp>
        <p:nvSpPr>
          <p:cNvPr id="13" name="Shape 9"/>
          <p:cNvSpPr/>
          <p:nvPr/>
        </p:nvSpPr>
        <p:spPr>
          <a:xfrm>
            <a:off x="566928" y="3127248"/>
            <a:ext cx="11057839" cy="1828800"/>
          </a:xfrm>
          <a:prstGeom prst="rect">
            <a:avLst/>
          </a:prstGeom>
          <a:solidFill>
            <a:srgbClr val="FBE9EC"/>
          </a:solidFill>
          <a:ln w="15875">
            <a:solidFill>
              <a:srgbClr val="C8102E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566928" y="3127248"/>
            <a:ext cx="82296" cy="1828800"/>
          </a:xfrm>
          <a:prstGeom prst="rect">
            <a:avLst/>
          </a:prstGeom>
          <a:solidFill>
            <a:srgbClr val="C8102E"/>
          </a:solidFill>
          <a:ln/>
        </p:spPr>
      </p:sp>
      <p:sp>
        <p:nvSpPr>
          <p:cNvPr id="15" name="Shape 11"/>
          <p:cNvSpPr/>
          <p:nvPr/>
        </p:nvSpPr>
        <p:spPr>
          <a:xfrm>
            <a:off x="822960" y="3364992"/>
            <a:ext cx="566928" cy="566928"/>
          </a:xfrm>
          <a:prstGeom prst="ellipse">
            <a:avLst/>
          </a:prstGeom>
          <a:solidFill>
            <a:srgbClr val="C8102E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31" y="3518063"/>
            <a:ext cx="260787" cy="260787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536192" y="33467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Obligation forte (NAA 501 §4-7)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1536192" y="3767328"/>
            <a:ext cx="9869119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L'absence à l'inventaire des stocks significatifs constitue — sauf circonstances exceptionnelles motivées et documentées — une limitation d'étendue susceptible d'affecter l'opinion (NAA 705).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 l'auditeur ne peut être présent à la date prévue pour des raisons imprévisibles, il observe le comptage à une autre date et met en œuvre des procédures sur les transactions intermédiaires.</a:t>
            </a:r>
            <a:endParaRPr lang="en-US" sz="1200" dirty="0"/>
          </a:p>
        </p:txBody>
      </p:sp>
      <p:sp>
        <p:nvSpPr>
          <p:cNvPr id="19" name="Text 1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0" name="Text 1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1" name="Text 1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</a:t>
            </a:r>
            <a:endParaRPr lang="en-US" sz="11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1F8A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26 — ASSISTANCE À INVENTAIRE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Une méthodologie en trois phases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3503066" cy="361188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66928" y="1755648"/>
            <a:ext cx="3503066" cy="594360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9" name="Text 6"/>
          <p:cNvSpPr/>
          <p:nvPr/>
        </p:nvSpPr>
        <p:spPr>
          <a:xfrm>
            <a:off x="704088" y="1755648"/>
            <a:ext cx="322874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Phase 1 — AVANT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1989277" y="2532888"/>
            <a:ext cx="658368" cy="65836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037" y="2710647"/>
            <a:ext cx="302849" cy="302849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66928" y="3264408"/>
            <a:ext cx="350306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Préparation</a:t>
            </a:r>
            <a:endParaRPr lang="en-US" sz="1300" dirty="0"/>
          </a:p>
        </p:txBody>
      </p:sp>
      <p:sp>
        <p:nvSpPr>
          <p:cNvPr id="13" name="Text 9"/>
          <p:cNvSpPr/>
          <p:nvPr/>
        </p:nvSpPr>
        <p:spPr>
          <a:xfrm>
            <a:off x="795528" y="3675888"/>
            <a:ext cx="3091586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Prise de connaissance de la procédure.</a:t>
            </a:r>
            <a:endParaRPr lang="en-US" sz="1050" dirty="0"/>
          </a:p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Évaluation de la conception.</a:t>
            </a:r>
            <a:endParaRPr lang="en-US" sz="1050" dirty="0"/>
          </a:p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Sélection des références à recompter.</a:t>
            </a:r>
            <a:endParaRPr lang="en-US" sz="1050" dirty="0"/>
          </a:p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Coordination &amp; logistique.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4344314" y="1755648"/>
            <a:ext cx="3503066" cy="361188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4344314" y="1755648"/>
            <a:ext cx="3503066" cy="594360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16" name="Text 12"/>
          <p:cNvSpPr/>
          <p:nvPr/>
        </p:nvSpPr>
        <p:spPr>
          <a:xfrm>
            <a:off x="4481474" y="1755648"/>
            <a:ext cx="322874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Phase 2 — PENDANT</a:t>
            </a:r>
            <a:endParaRPr lang="en-US" sz="1400" dirty="0"/>
          </a:p>
        </p:txBody>
      </p:sp>
      <p:sp>
        <p:nvSpPr>
          <p:cNvPr id="17" name="Shape 13"/>
          <p:cNvSpPr/>
          <p:nvPr/>
        </p:nvSpPr>
        <p:spPr>
          <a:xfrm>
            <a:off x="5766664" y="2532888"/>
            <a:ext cx="658368" cy="65836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423" y="2710647"/>
            <a:ext cx="302849" cy="302849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4344314" y="3264408"/>
            <a:ext cx="350306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Présence</a:t>
            </a:r>
            <a:endParaRPr lang="en-US" sz="1300" dirty="0"/>
          </a:p>
        </p:txBody>
      </p:sp>
      <p:sp>
        <p:nvSpPr>
          <p:cNvPr id="20" name="Text 15"/>
          <p:cNvSpPr/>
          <p:nvPr/>
        </p:nvSpPr>
        <p:spPr>
          <a:xfrm>
            <a:off x="4572914" y="3675888"/>
            <a:ext cx="3091586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Tests sol → stock &amp; stock → sol.</a:t>
            </a:r>
            <a:endParaRPr lang="en-US" sz="1050" dirty="0"/>
          </a:p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Observation de la procédure.</a:t>
            </a:r>
            <a:endParaRPr lang="en-US" sz="1050" dirty="0"/>
          </a:p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Cut-off : derniers BL entrants/sortants.</a:t>
            </a:r>
            <a:endParaRPr lang="en-US" sz="1050" dirty="0"/>
          </a:p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Documentation contemporaine.</a:t>
            </a:r>
            <a:endParaRPr lang="en-US" sz="1050" dirty="0"/>
          </a:p>
        </p:txBody>
      </p:sp>
      <p:sp>
        <p:nvSpPr>
          <p:cNvPr id="21" name="Shape 16"/>
          <p:cNvSpPr/>
          <p:nvPr/>
        </p:nvSpPr>
        <p:spPr>
          <a:xfrm>
            <a:off x="8121701" y="1755648"/>
            <a:ext cx="3503066" cy="361188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8121701" y="1755648"/>
            <a:ext cx="3503066" cy="594360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23" name="Text 18"/>
          <p:cNvSpPr/>
          <p:nvPr/>
        </p:nvSpPr>
        <p:spPr>
          <a:xfrm>
            <a:off x="8258861" y="1755648"/>
            <a:ext cx="322874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Phase 3 — APRÈS</a:t>
            </a:r>
            <a:endParaRPr lang="en-US" sz="1400" dirty="0"/>
          </a:p>
        </p:txBody>
      </p:sp>
      <p:sp>
        <p:nvSpPr>
          <p:cNvPr id="24" name="Shape 19"/>
          <p:cNvSpPr/>
          <p:nvPr/>
        </p:nvSpPr>
        <p:spPr>
          <a:xfrm>
            <a:off x="9544050" y="2532888"/>
            <a:ext cx="658368" cy="65836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809" y="2710647"/>
            <a:ext cx="302849" cy="302849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8121701" y="3264408"/>
            <a:ext cx="350306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Exploitation</a:t>
            </a:r>
            <a:endParaRPr lang="en-US" sz="1300" dirty="0"/>
          </a:p>
        </p:txBody>
      </p:sp>
      <p:sp>
        <p:nvSpPr>
          <p:cNvPr id="27" name="Text 21"/>
          <p:cNvSpPr/>
          <p:nvPr/>
        </p:nvSpPr>
        <p:spPr>
          <a:xfrm>
            <a:off x="8350301" y="3675888"/>
            <a:ext cx="3091586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Récupération des feuilles signées.</a:t>
            </a:r>
            <a:endParaRPr lang="en-US" sz="1050" dirty="0"/>
          </a:p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Rapprochement avec la balance N.</a:t>
            </a:r>
            <a:endParaRPr lang="en-US" sz="1050" dirty="0"/>
          </a:p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Écarts enregistrés (603 / 713).</a:t>
            </a:r>
            <a:endParaRPr lang="en-US" sz="1050" dirty="0"/>
          </a:p>
          <a:p>
            <a:pPr marL="177800" indent="-177800">
              <a:lnSpc>
                <a:spcPct val="102000"/>
              </a:lnSpc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Analyse rotation lente &amp; dépréciations.</a:t>
            </a:r>
            <a:endParaRPr lang="en-US" sz="1050" dirty="0"/>
          </a:p>
        </p:txBody>
      </p:sp>
      <p:sp>
        <p:nvSpPr>
          <p:cNvPr id="28" name="Text 22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9" name="Text 23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30" name="Text 24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24</a:t>
            </a:r>
            <a:endParaRPr lang="en-US" sz="1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1F8A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26 — PHASE 1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AVANT l'inventaire : la préparation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66928" y="1801368"/>
            <a:ext cx="11057839" cy="41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lnSpc>
                <a:spcPct val="102000"/>
              </a:lnSpc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Prise de connaissance de la procédure d'inventaire : date(s), site(s), responsables, équipes de comptage, instructions écrites.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Évaluation de la conception : couverture des sites, séparation compteur / contrôleur, traçabilité des feuilles.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Identification des sites à visiter : rotation sur 2-3 ans pour les multi-sites ; tous les sites significatifs au moins une fois.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Sélection préalable des références à recompter : (i) éléments significatifs (top quantitatif), (ii) éléments aléatoires (sondage), (iii) éléments à risque (rotation lente, consignation, transit).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Coordination avec le client : dates, accès aux sites, fourniture des listings de prise d'inventaire.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Préparation logistique : fiches de comptage de l'auditeur, badges, EPI si site industriel.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9" name="Text 6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25</a:t>
            </a:r>
            <a:endParaRPr lang="en-US" sz="11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1F8A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26 — PHASE 2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PENDANT l'inventaire : la présence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5391760" cy="1417320"/>
          </a:xfrm>
          <a:prstGeom prst="rect">
            <a:avLst/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141732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Test « du sol au stock »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77440"/>
            <a:ext cx="4203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Sélectionner des références physiquement présentes et vérifier qu'elles figurent sur les feuilles avec les bonnes quantités. → Assertion d'EXHAUSTIVITÉ.</a:t>
            </a:r>
            <a:endParaRPr lang="en-US" sz="1150" dirty="0"/>
          </a:p>
        </p:txBody>
      </p:sp>
      <p:sp>
        <p:nvSpPr>
          <p:cNvPr id="13" name="Shape 9"/>
          <p:cNvSpPr/>
          <p:nvPr/>
        </p:nvSpPr>
        <p:spPr>
          <a:xfrm>
            <a:off x="6233008" y="1755648"/>
            <a:ext cx="5391760" cy="1417320"/>
          </a:xfrm>
          <a:prstGeom prst="rect">
            <a:avLst/>
          </a:prstGeom>
          <a:solidFill>
            <a:srgbClr val="F3F6FB"/>
          </a:solidFill>
          <a:ln w="15875">
            <a:solidFill>
              <a:srgbClr val="0091DA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6233008" y="1755648"/>
            <a:ext cx="82296" cy="141732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5" name="Shape 11"/>
          <p:cNvSpPr/>
          <p:nvPr/>
        </p:nvSpPr>
        <p:spPr>
          <a:xfrm>
            <a:off x="6489040" y="1993392"/>
            <a:ext cx="566928" cy="566928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10" y="2146463"/>
            <a:ext cx="260787" cy="260787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202272" y="197510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Test « du stock au sol »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7202272" y="2377440"/>
            <a:ext cx="4203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Sélectionner des références figurant sur les feuilles et vérifier leur existence physique avec les bonnes quantités. → Assertion d'EXISTENCE.</a:t>
            </a:r>
            <a:endParaRPr lang="en-US" sz="1150" dirty="0"/>
          </a:p>
        </p:txBody>
      </p:sp>
      <p:sp>
        <p:nvSpPr>
          <p:cNvPr id="19" name="Text 14"/>
          <p:cNvSpPr/>
          <p:nvPr/>
        </p:nvSpPr>
        <p:spPr>
          <a:xfrm>
            <a:off x="566928" y="3401568"/>
            <a:ext cx="11057839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Observation de la procédure : double comptage par équipes différentes, comptage exhaustif, identification des stocks endommagés/obsolètes, séparation des stocks tiers, traitement des zones réception/expédition.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Cut-off de l'inventaire : noter les références des derniers BL entrants et sortants à la date d'inventaire (pour le cut-off comptable).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Documentation contemporaine : feuille de l'auditeur signée et datée, photos, observations sur les anomalies et leur traitement.</a:t>
            </a:r>
            <a:endParaRPr lang="en-US" sz="1250" dirty="0"/>
          </a:p>
        </p:txBody>
      </p:sp>
      <p:sp>
        <p:nvSpPr>
          <p:cNvPr id="20" name="Text 15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1" name="Text 16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2" name="Text 17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26</a:t>
            </a:r>
            <a:endParaRPr lang="en-US" sz="11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1F8A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26 — PHASE 3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APRÈS l'inventaire : l'exploitation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66928" y="1801368"/>
            <a:ext cx="11057839" cy="41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lnSpc>
                <a:spcPct val="102000"/>
              </a:lnSpc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Récupération des feuilles d'inventaire signées par les équipes du client (clôture du tableau).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Comparaison avec les comptages de l'auditeur : écarts, qualification, ajustements.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Récupération de l'état final valorisé et rapprochement avec la balance N (compte 3).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Vérification que les écarts d'inventaire ont été enregistrés (compte 603 si en moins, 713 si en plus).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Analyse des références à rotation lente, obsolètes, périmées → contrôle des dépréciations (compte 39).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Cut-off des mouvements de stock : exhaustivité des entrées et sorties enregistrées à la bonne date.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9" name="Text 6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27</a:t>
            </a:r>
            <a:endParaRPr lang="en-US" sz="11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1F8A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09H45 — SPÉCIFICITÉS ALGÉRIENNES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Situations particulières d'inventaire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graphicFrame>
        <p:nvGraphicFramePr>
          <p:cNvPr id="2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66928" y="1755648"/>
          <a:ext cx="11057839" cy="914400"/>
        </p:xfrm>
        <a:graphic>
          <a:graphicData uri="http://schemas.openxmlformats.org/drawingml/2006/table">
            <a:tbl>
              <a:tblPr/>
              <a:tblGrid>
                <a:gridCol w="3108960"/>
                <a:gridCol w="3291840"/>
                <a:gridCol w="4657039"/>
              </a:tblGrid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Situation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8A4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Risque spécifique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8A4C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Procédure adaptée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8A4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Stocks chez tiers (façonniers, dépôts, consignation)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Existence &amp; droits (qui détient la propriété ?)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Confirmation directe du tiers (NAA 505) ou visite sur place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Stocks en transit (importation en dédouanement)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Cut-off &amp; évaluation ; Incoterm critique (FOB, CIF, DDP)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Vérifier Incoterms, dates de transfert, documents douaniers, cours de change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Stocks à régulation administrative (médicaments, hydrocarbures, subventionnés)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Quantités déclarées vs réelles ; sanctions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Croisement avec déclarations aux autorités (ANPP, ARH, Commerce)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Stocks périssables (agroalimentaire)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Dépréciation, péremption non enregistrée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Test des dates de péremption sur sondage, analyse des provisions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Stocks à rotation lente / obsolètes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Surévaluation par non-dépréciation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Balance âgée stocks, motifs, recalcul des provisions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9" name="Text 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</a:t>
            </a:r>
            <a:endParaRPr lang="en-US" sz="11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1F8A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09H45 — CAS PARTICULIER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Inventaire à une date autre que la clôture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1051560"/>
          </a:xfrm>
          <a:prstGeom prst="rect">
            <a:avLst/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105156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NAA 501 §6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77440"/>
            <a:ext cx="986911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 l'entité conduit son inventaire à une date différente de la clôture, l'auditeur met en œuvre des procédures supplémentaires pour s'assurer que les variations de stock entre la date d'inventaire et la clôture sont correctement comptabilisées.</a:t>
            </a:r>
            <a:endParaRPr lang="en-US" sz="1250" dirty="0"/>
          </a:p>
        </p:txBody>
      </p:sp>
      <p:sp>
        <p:nvSpPr>
          <p:cNvPr id="13" name="Text 9"/>
          <p:cNvSpPr/>
          <p:nvPr/>
        </p:nvSpPr>
        <p:spPr>
          <a:xfrm>
            <a:off x="566928" y="3081528"/>
            <a:ext cx="11057839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lnSpc>
                <a:spcPct val="102000"/>
              </a:lnSpc>
              <a:spcAft>
                <a:spcPts val="13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Réconciliation entre les quantités inventoriées et le solde du compte 3 à la clôture.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3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 des mouvements (entrées/sorties) intercalaires : exhaustivité, exactitude, validité.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3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Vérification que le contrôle interne sur les mouvements de stock est efficace sur cette période.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3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Confirmation que les stocks à la clôture sont conformes à l'inventaire physique projeté.</a:t>
            </a:r>
            <a:endParaRPr lang="en-US" sz="1300" dirty="0"/>
          </a:p>
        </p:txBody>
      </p:sp>
      <p:sp>
        <p:nvSpPr>
          <p:cNvPr id="14" name="Text 10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6" name="Text 12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29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PRÉSENTATION DE LA JOURNÉE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Sommaire — sept séquences continues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5391760" cy="1078992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66928" y="1755648"/>
            <a:ext cx="64008" cy="107899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9" name="Shape 6"/>
          <p:cNvSpPr/>
          <p:nvPr/>
        </p:nvSpPr>
        <p:spPr>
          <a:xfrm>
            <a:off x="786384" y="2011680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55" y="2164751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481328" y="1901952"/>
            <a:ext cx="1188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91D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08h30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4907128" y="1901952"/>
            <a:ext cx="868680" cy="310896"/>
          </a:xfrm>
          <a:prstGeom prst="roundRect">
            <a:avLst>
              <a:gd name="adj" fmla="val 17647"/>
            </a:avLst>
          </a:prstGeom>
          <a:solidFill>
            <a:srgbClr val="E7ECF6"/>
          </a:solidFill>
          <a:ln/>
        </p:spPr>
      </p:sp>
      <p:sp>
        <p:nvSpPr>
          <p:cNvPr id="13" name="Text 9"/>
          <p:cNvSpPr/>
          <p:nvPr/>
        </p:nvSpPr>
        <p:spPr>
          <a:xfrm>
            <a:off x="4907128" y="1901952"/>
            <a:ext cx="868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0033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Outils —</a:t>
            </a:r>
            <a:endParaRPr lang="en-US" sz="850" dirty="0"/>
          </a:p>
        </p:txBody>
      </p:sp>
      <p:sp>
        <p:nvSpPr>
          <p:cNvPr id="14" name="Text 10"/>
          <p:cNvSpPr/>
          <p:nvPr/>
        </p:nvSpPr>
        <p:spPr>
          <a:xfrm>
            <a:off x="1481328" y="2212848"/>
            <a:ext cx="42487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Quizz de reprise &amp; synthèse du Jour 3</a:t>
            </a:r>
            <a:endParaRPr lang="en-US" sz="1150" dirty="0"/>
          </a:p>
        </p:txBody>
      </p:sp>
      <p:sp>
        <p:nvSpPr>
          <p:cNvPr id="15" name="Shape 11"/>
          <p:cNvSpPr/>
          <p:nvPr/>
        </p:nvSpPr>
        <p:spPr>
          <a:xfrm>
            <a:off x="6233008" y="1755648"/>
            <a:ext cx="5391760" cy="1078992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6233008" y="1755648"/>
            <a:ext cx="64008" cy="107899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17" name="Shape 13"/>
          <p:cNvSpPr/>
          <p:nvPr/>
        </p:nvSpPr>
        <p:spPr>
          <a:xfrm>
            <a:off x="6452464" y="2011680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34" y="2164751"/>
            <a:ext cx="260787" cy="260787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7147408" y="1901952"/>
            <a:ext cx="1188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91D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08h45</a:t>
            </a:r>
            <a:endParaRPr lang="en-US" sz="1300" dirty="0"/>
          </a:p>
        </p:txBody>
      </p:sp>
      <p:sp>
        <p:nvSpPr>
          <p:cNvPr id="20" name="Shape 15"/>
          <p:cNvSpPr/>
          <p:nvPr/>
        </p:nvSpPr>
        <p:spPr>
          <a:xfrm>
            <a:off x="10573207" y="1901952"/>
            <a:ext cx="868680" cy="310896"/>
          </a:xfrm>
          <a:prstGeom prst="roundRect">
            <a:avLst>
              <a:gd name="adj" fmla="val 17647"/>
            </a:avLst>
          </a:prstGeom>
          <a:solidFill>
            <a:srgbClr val="E7ECF6"/>
          </a:solidFill>
          <a:ln/>
        </p:spPr>
      </p:sp>
      <p:sp>
        <p:nvSpPr>
          <p:cNvPr id="21" name="Text 16"/>
          <p:cNvSpPr/>
          <p:nvPr/>
        </p:nvSpPr>
        <p:spPr>
          <a:xfrm>
            <a:off x="10573207" y="1901952"/>
            <a:ext cx="868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0033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Outils 23·24·25</a:t>
            </a:r>
            <a:endParaRPr lang="en-US" sz="850" dirty="0"/>
          </a:p>
        </p:txBody>
      </p:sp>
      <p:sp>
        <p:nvSpPr>
          <p:cNvPr id="22" name="Text 17"/>
          <p:cNvSpPr/>
          <p:nvPr/>
        </p:nvSpPr>
        <p:spPr>
          <a:xfrm>
            <a:off x="7147408" y="2212848"/>
            <a:ext cx="42487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Outils de base : passage, rapprochements, vérifications</a:t>
            </a:r>
            <a:endParaRPr lang="en-US" sz="1150" dirty="0"/>
          </a:p>
        </p:txBody>
      </p:sp>
      <p:sp>
        <p:nvSpPr>
          <p:cNvPr id="23" name="Shape 18"/>
          <p:cNvSpPr/>
          <p:nvPr/>
        </p:nvSpPr>
        <p:spPr>
          <a:xfrm>
            <a:off x="566928" y="2999232"/>
            <a:ext cx="5391760" cy="1078992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4" name="Shape 19"/>
          <p:cNvSpPr/>
          <p:nvPr/>
        </p:nvSpPr>
        <p:spPr>
          <a:xfrm>
            <a:off x="566928" y="2999232"/>
            <a:ext cx="64008" cy="107899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25" name="Shape 20"/>
          <p:cNvSpPr/>
          <p:nvPr/>
        </p:nvSpPr>
        <p:spPr>
          <a:xfrm>
            <a:off x="786384" y="3255264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455" y="3408335"/>
            <a:ext cx="260787" cy="260787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1481328" y="3145536"/>
            <a:ext cx="1188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91D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09h45</a:t>
            </a:r>
            <a:endParaRPr lang="en-US" sz="1300" dirty="0"/>
          </a:p>
        </p:txBody>
      </p:sp>
      <p:sp>
        <p:nvSpPr>
          <p:cNvPr id="28" name="Shape 22"/>
          <p:cNvSpPr/>
          <p:nvPr/>
        </p:nvSpPr>
        <p:spPr>
          <a:xfrm>
            <a:off x="4907128" y="3145536"/>
            <a:ext cx="868680" cy="310896"/>
          </a:xfrm>
          <a:prstGeom prst="roundRect">
            <a:avLst>
              <a:gd name="adj" fmla="val 17647"/>
            </a:avLst>
          </a:prstGeom>
          <a:solidFill>
            <a:srgbClr val="E7ECF6"/>
          </a:solidFill>
          <a:ln/>
        </p:spPr>
      </p:sp>
      <p:sp>
        <p:nvSpPr>
          <p:cNvPr id="29" name="Text 23"/>
          <p:cNvSpPr/>
          <p:nvPr/>
        </p:nvSpPr>
        <p:spPr>
          <a:xfrm>
            <a:off x="4907128" y="3145536"/>
            <a:ext cx="868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0033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Outils 26</a:t>
            </a:r>
            <a:endParaRPr lang="en-US" sz="850" dirty="0"/>
          </a:p>
        </p:txBody>
      </p:sp>
      <p:sp>
        <p:nvSpPr>
          <p:cNvPr id="30" name="Text 24"/>
          <p:cNvSpPr/>
          <p:nvPr/>
        </p:nvSpPr>
        <p:spPr>
          <a:xfrm>
            <a:off x="1481328" y="3456432"/>
            <a:ext cx="42487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Validation des quantités physiques &amp; inventaires</a:t>
            </a:r>
            <a:endParaRPr lang="en-US" sz="1150" dirty="0"/>
          </a:p>
        </p:txBody>
      </p:sp>
      <p:sp>
        <p:nvSpPr>
          <p:cNvPr id="31" name="Shape 25"/>
          <p:cNvSpPr/>
          <p:nvPr/>
        </p:nvSpPr>
        <p:spPr>
          <a:xfrm>
            <a:off x="6233008" y="2999232"/>
            <a:ext cx="5391760" cy="1078992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32" name="Shape 26"/>
          <p:cNvSpPr/>
          <p:nvPr/>
        </p:nvSpPr>
        <p:spPr>
          <a:xfrm>
            <a:off x="6233008" y="2999232"/>
            <a:ext cx="64008" cy="107899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3" name="Shape 27"/>
          <p:cNvSpPr/>
          <p:nvPr/>
        </p:nvSpPr>
        <p:spPr>
          <a:xfrm>
            <a:off x="6452464" y="3255264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34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534" y="3408335"/>
            <a:ext cx="260787" cy="260787"/>
          </a:xfrm>
          <a:prstGeom prst="rect">
            <a:avLst/>
          </a:prstGeom>
        </p:spPr>
      </p:pic>
      <p:sp>
        <p:nvSpPr>
          <p:cNvPr id="35" name="Text 28"/>
          <p:cNvSpPr/>
          <p:nvPr/>
        </p:nvSpPr>
        <p:spPr>
          <a:xfrm>
            <a:off x="7147408" y="3145536"/>
            <a:ext cx="1188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91D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10h30</a:t>
            </a:r>
            <a:endParaRPr lang="en-US" sz="1300" dirty="0"/>
          </a:p>
        </p:txBody>
      </p:sp>
      <p:sp>
        <p:nvSpPr>
          <p:cNvPr id="36" name="Shape 29"/>
          <p:cNvSpPr/>
          <p:nvPr/>
        </p:nvSpPr>
        <p:spPr>
          <a:xfrm>
            <a:off x="10573207" y="3145536"/>
            <a:ext cx="868680" cy="310896"/>
          </a:xfrm>
          <a:prstGeom prst="roundRect">
            <a:avLst>
              <a:gd name="adj" fmla="val 17647"/>
            </a:avLst>
          </a:prstGeom>
          <a:solidFill>
            <a:srgbClr val="E7ECF6"/>
          </a:solidFill>
          <a:ln/>
        </p:spPr>
      </p:sp>
      <p:sp>
        <p:nvSpPr>
          <p:cNvPr id="37" name="Text 30"/>
          <p:cNvSpPr/>
          <p:nvPr/>
        </p:nvSpPr>
        <p:spPr>
          <a:xfrm>
            <a:off x="10573207" y="3145536"/>
            <a:ext cx="868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0033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Outils 27</a:t>
            </a:r>
            <a:endParaRPr lang="en-US" sz="850" dirty="0"/>
          </a:p>
        </p:txBody>
      </p:sp>
      <p:sp>
        <p:nvSpPr>
          <p:cNvPr id="38" name="Text 31"/>
          <p:cNvSpPr/>
          <p:nvPr/>
        </p:nvSpPr>
        <p:spPr>
          <a:xfrm>
            <a:off x="7147408" y="3456432"/>
            <a:ext cx="42487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Tests de cut-off : maîtriser le fait générateur (SCF)</a:t>
            </a:r>
            <a:endParaRPr lang="en-US" sz="1150" dirty="0"/>
          </a:p>
        </p:txBody>
      </p:sp>
      <p:sp>
        <p:nvSpPr>
          <p:cNvPr id="39" name="Shape 32"/>
          <p:cNvSpPr/>
          <p:nvPr/>
        </p:nvSpPr>
        <p:spPr>
          <a:xfrm>
            <a:off x="566928" y="4242816"/>
            <a:ext cx="5391760" cy="1078992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40" name="Shape 33"/>
          <p:cNvSpPr/>
          <p:nvPr/>
        </p:nvSpPr>
        <p:spPr>
          <a:xfrm>
            <a:off x="566928" y="4242816"/>
            <a:ext cx="64008" cy="107899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41" name="Shape 34"/>
          <p:cNvSpPr/>
          <p:nvPr/>
        </p:nvSpPr>
        <p:spPr>
          <a:xfrm>
            <a:off x="786384" y="4498848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42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455" y="4651919"/>
            <a:ext cx="260787" cy="260787"/>
          </a:xfrm>
          <a:prstGeom prst="rect">
            <a:avLst/>
          </a:prstGeom>
        </p:spPr>
      </p:pic>
      <p:sp>
        <p:nvSpPr>
          <p:cNvPr id="43" name="Text 35"/>
          <p:cNvSpPr/>
          <p:nvPr/>
        </p:nvSpPr>
        <p:spPr>
          <a:xfrm>
            <a:off x="1481328" y="4389120"/>
            <a:ext cx="1188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91D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13h30</a:t>
            </a:r>
            <a:endParaRPr lang="en-US" sz="1300" dirty="0"/>
          </a:p>
        </p:txBody>
      </p:sp>
      <p:sp>
        <p:nvSpPr>
          <p:cNvPr id="44" name="Shape 36"/>
          <p:cNvSpPr/>
          <p:nvPr/>
        </p:nvSpPr>
        <p:spPr>
          <a:xfrm>
            <a:off x="4907128" y="4389120"/>
            <a:ext cx="868680" cy="310896"/>
          </a:xfrm>
          <a:prstGeom prst="roundRect">
            <a:avLst>
              <a:gd name="adj" fmla="val 17647"/>
            </a:avLst>
          </a:prstGeom>
          <a:solidFill>
            <a:srgbClr val="E7ECF6"/>
          </a:solidFill>
          <a:ln/>
        </p:spPr>
      </p:sp>
      <p:sp>
        <p:nvSpPr>
          <p:cNvPr id="45" name="Text 37"/>
          <p:cNvSpPr/>
          <p:nvPr/>
        </p:nvSpPr>
        <p:spPr>
          <a:xfrm>
            <a:off x="4907128" y="4389120"/>
            <a:ext cx="868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0033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Outils 28</a:t>
            </a:r>
            <a:endParaRPr lang="en-US" sz="850" dirty="0"/>
          </a:p>
        </p:txBody>
      </p:sp>
      <p:sp>
        <p:nvSpPr>
          <p:cNvPr id="46" name="Text 38"/>
          <p:cNvSpPr/>
          <p:nvPr/>
        </p:nvSpPr>
        <p:spPr>
          <a:xfrm>
            <a:off x="1481328" y="4700016"/>
            <a:ext cx="42487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circularisation — confirmations externes (NAA 505)</a:t>
            </a:r>
            <a:endParaRPr lang="en-US" sz="1150" dirty="0"/>
          </a:p>
        </p:txBody>
      </p:sp>
      <p:sp>
        <p:nvSpPr>
          <p:cNvPr id="47" name="Shape 39"/>
          <p:cNvSpPr/>
          <p:nvPr/>
        </p:nvSpPr>
        <p:spPr>
          <a:xfrm>
            <a:off x="6233008" y="4242816"/>
            <a:ext cx="5391760" cy="1078992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48" name="Shape 40"/>
          <p:cNvSpPr/>
          <p:nvPr/>
        </p:nvSpPr>
        <p:spPr>
          <a:xfrm>
            <a:off x="6233008" y="4242816"/>
            <a:ext cx="64008" cy="107899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49" name="Shape 41"/>
          <p:cNvSpPr/>
          <p:nvPr/>
        </p:nvSpPr>
        <p:spPr>
          <a:xfrm>
            <a:off x="6452464" y="4498848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50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534" y="4651919"/>
            <a:ext cx="260787" cy="260787"/>
          </a:xfrm>
          <a:prstGeom prst="rect">
            <a:avLst/>
          </a:prstGeom>
        </p:spPr>
      </p:pic>
      <p:sp>
        <p:nvSpPr>
          <p:cNvPr id="51" name="Text 42"/>
          <p:cNvSpPr/>
          <p:nvPr/>
        </p:nvSpPr>
        <p:spPr>
          <a:xfrm>
            <a:off x="7147408" y="4389120"/>
            <a:ext cx="1188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91D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15h00</a:t>
            </a:r>
            <a:endParaRPr lang="en-US" sz="1300" dirty="0"/>
          </a:p>
        </p:txBody>
      </p:sp>
      <p:sp>
        <p:nvSpPr>
          <p:cNvPr id="52" name="Shape 43"/>
          <p:cNvSpPr/>
          <p:nvPr/>
        </p:nvSpPr>
        <p:spPr>
          <a:xfrm>
            <a:off x="10573207" y="4389120"/>
            <a:ext cx="868680" cy="310896"/>
          </a:xfrm>
          <a:prstGeom prst="roundRect">
            <a:avLst>
              <a:gd name="adj" fmla="val 17647"/>
            </a:avLst>
          </a:prstGeom>
          <a:solidFill>
            <a:srgbClr val="E7ECF6"/>
          </a:solidFill>
          <a:ln/>
        </p:spPr>
      </p:sp>
      <p:sp>
        <p:nvSpPr>
          <p:cNvPr id="53" name="Text 44"/>
          <p:cNvSpPr/>
          <p:nvPr/>
        </p:nvSpPr>
        <p:spPr>
          <a:xfrm>
            <a:off x="10573207" y="4389120"/>
            <a:ext cx="868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0033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Outils 29·30</a:t>
            </a:r>
            <a:endParaRPr lang="en-US" sz="850" dirty="0"/>
          </a:p>
        </p:txBody>
      </p:sp>
      <p:sp>
        <p:nvSpPr>
          <p:cNvPr id="54" name="Text 45"/>
          <p:cNvSpPr/>
          <p:nvPr/>
        </p:nvSpPr>
        <p:spPr>
          <a:xfrm>
            <a:off x="7147408" y="4700016"/>
            <a:ext cx="42487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Revue subséquente &amp; tests de perte de valeur</a:t>
            </a:r>
            <a:endParaRPr lang="en-US" sz="1150" dirty="0"/>
          </a:p>
        </p:txBody>
      </p:sp>
      <p:sp>
        <p:nvSpPr>
          <p:cNvPr id="55" name="Shape 46"/>
          <p:cNvSpPr/>
          <p:nvPr/>
        </p:nvSpPr>
        <p:spPr>
          <a:xfrm>
            <a:off x="566928" y="5486400"/>
            <a:ext cx="5391760" cy="1078992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56" name="Shape 47"/>
          <p:cNvSpPr/>
          <p:nvPr/>
        </p:nvSpPr>
        <p:spPr>
          <a:xfrm>
            <a:off x="566928" y="5486400"/>
            <a:ext cx="64008" cy="107899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57" name="Shape 48"/>
          <p:cNvSpPr/>
          <p:nvPr/>
        </p:nvSpPr>
        <p:spPr>
          <a:xfrm>
            <a:off x="786384" y="574243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58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455" y="5895503"/>
            <a:ext cx="260787" cy="260787"/>
          </a:xfrm>
          <a:prstGeom prst="rect">
            <a:avLst/>
          </a:prstGeom>
        </p:spPr>
      </p:pic>
      <p:sp>
        <p:nvSpPr>
          <p:cNvPr id="59" name="Text 49"/>
          <p:cNvSpPr/>
          <p:nvPr/>
        </p:nvSpPr>
        <p:spPr>
          <a:xfrm>
            <a:off x="1481328" y="5632704"/>
            <a:ext cx="1188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91D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15h30</a:t>
            </a:r>
            <a:endParaRPr lang="en-US" sz="1300" dirty="0"/>
          </a:p>
        </p:txBody>
      </p:sp>
      <p:sp>
        <p:nvSpPr>
          <p:cNvPr id="60" name="Shape 50"/>
          <p:cNvSpPr/>
          <p:nvPr/>
        </p:nvSpPr>
        <p:spPr>
          <a:xfrm>
            <a:off x="4907128" y="5632704"/>
            <a:ext cx="868680" cy="310896"/>
          </a:xfrm>
          <a:prstGeom prst="roundRect">
            <a:avLst>
              <a:gd name="adj" fmla="val 17647"/>
            </a:avLst>
          </a:prstGeom>
          <a:solidFill>
            <a:srgbClr val="E7ECF6"/>
          </a:solidFill>
          <a:ln/>
        </p:spPr>
      </p:sp>
      <p:sp>
        <p:nvSpPr>
          <p:cNvPr id="61" name="Text 51"/>
          <p:cNvSpPr/>
          <p:nvPr/>
        </p:nvSpPr>
        <p:spPr>
          <a:xfrm>
            <a:off x="4907128" y="5632704"/>
            <a:ext cx="868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0033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Outils 31</a:t>
            </a:r>
            <a:endParaRPr lang="en-US" sz="850" dirty="0"/>
          </a:p>
        </p:txBody>
      </p:sp>
      <p:sp>
        <p:nvSpPr>
          <p:cNvPr id="62" name="Text 52"/>
          <p:cNvSpPr/>
          <p:nvPr/>
        </p:nvSpPr>
        <p:spPr>
          <a:xfrm>
            <a:off x="1481328" y="5943600"/>
            <a:ext cx="42487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de sondage en audit (NAA 530)</a:t>
            </a:r>
            <a:endParaRPr lang="en-US" sz="1150" dirty="0"/>
          </a:p>
        </p:txBody>
      </p:sp>
      <p:sp>
        <p:nvSpPr>
          <p:cNvPr id="63" name="Shape 53"/>
          <p:cNvSpPr/>
          <p:nvPr/>
        </p:nvSpPr>
        <p:spPr>
          <a:xfrm>
            <a:off x="6233008" y="5486400"/>
            <a:ext cx="5391760" cy="1078992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64" name="Shape 54"/>
          <p:cNvSpPr/>
          <p:nvPr/>
        </p:nvSpPr>
        <p:spPr>
          <a:xfrm>
            <a:off x="6233008" y="5486400"/>
            <a:ext cx="64008" cy="107899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65" name="Shape 55"/>
          <p:cNvSpPr/>
          <p:nvPr/>
        </p:nvSpPr>
        <p:spPr>
          <a:xfrm>
            <a:off x="6452464" y="574243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66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5534" y="5895503"/>
            <a:ext cx="260787" cy="260787"/>
          </a:xfrm>
          <a:prstGeom prst="rect">
            <a:avLst/>
          </a:prstGeom>
        </p:spPr>
      </p:pic>
      <p:sp>
        <p:nvSpPr>
          <p:cNvPr id="67" name="Text 56"/>
          <p:cNvSpPr/>
          <p:nvPr/>
        </p:nvSpPr>
        <p:spPr>
          <a:xfrm>
            <a:off x="7147408" y="5632704"/>
            <a:ext cx="1188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91D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16h00</a:t>
            </a:r>
            <a:endParaRPr lang="en-US" sz="1300" dirty="0"/>
          </a:p>
        </p:txBody>
      </p:sp>
      <p:sp>
        <p:nvSpPr>
          <p:cNvPr id="68" name="Shape 57"/>
          <p:cNvSpPr/>
          <p:nvPr/>
        </p:nvSpPr>
        <p:spPr>
          <a:xfrm>
            <a:off x="10573207" y="5632704"/>
            <a:ext cx="868680" cy="310896"/>
          </a:xfrm>
          <a:prstGeom prst="roundRect">
            <a:avLst>
              <a:gd name="adj" fmla="val 17647"/>
            </a:avLst>
          </a:prstGeom>
          <a:solidFill>
            <a:srgbClr val="E7ECF6"/>
          </a:solidFill>
          <a:ln/>
        </p:spPr>
      </p:sp>
      <p:sp>
        <p:nvSpPr>
          <p:cNvPr id="69" name="Text 58"/>
          <p:cNvSpPr/>
          <p:nvPr/>
        </p:nvSpPr>
        <p:spPr>
          <a:xfrm>
            <a:off x="10573207" y="5632704"/>
            <a:ext cx="868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0033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Outils 32→35</a:t>
            </a:r>
            <a:endParaRPr lang="en-US" sz="850" dirty="0"/>
          </a:p>
        </p:txBody>
      </p:sp>
      <p:sp>
        <p:nvSpPr>
          <p:cNvPr id="70" name="Text 59"/>
          <p:cNvSpPr/>
          <p:nvPr/>
        </p:nvSpPr>
        <p:spPr>
          <a:xfrm>
            <a:off x="7147408" y="5943600"/>
            <a:ext cx="42487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8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Analyse de données &amp; travaux d'autres professionnels</a:t>
            </a:r>
            <a:endParaRPr lang="en-US" sz="1150" dirty="0"/>
          </a:p>
        </p:txBody>
      </p:sp>
      <p:sp>
        <p:nvSpPr>
          <p:cNvPr id="71" name="Text 60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72" name="Text 61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73" name="Text 62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00338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rgbClr val="002A73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1005840"/>
            <a:ext cx="310896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15000" dirty="0"/>
          </a:p>
        </p:txBody>
      </p:sp>
      <p:sp>
        <p:nvSpPr>
          <p:cNvPr id="4" name="Text 2"/>
          <p:cNvSpPr/>
          <p:nvPr/>
        </p:nvSpPr>
        <p:spPr>
          <a:xfrm>
            <a:off x="676656" y="3246120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5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4617720" y="1828800"/>
            <a:ext cx="914400" cy="91440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608" y="2075688"/>
            <a:ext cx="420624" cy="4206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806440" y="1874520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10H30 · 1H00 · ATELIER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806440" y="2212848"/>
            <a:ext cx="58521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Tests de cut-off :</a:t>
            </a:r>
            <a:endParaRPr lang="en-US" sz="33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fait générateur (SCF)</a:t>
            </a:r>
            <a:endParaRPr lang="en-US" sz="3300" dirty="0"/>
          </a:p>
        </p:txBody>
      </p:sp>
      <p:sp>
        <p:nvSpPr>
          <p:cNvPr id="9" name="Text 6"/>
          <p:cNvSpPr/>
          <p:nvPr/>
        </p:nvSpPr>
        <p:spPr>
          <a:xfrm>
            <a:off x="5824728" y="3611880"/>
            <a:ext cx="5760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8000"/>
              </a:lnSpc>
              <a:buNone/>
            </a:pPr>
            <a:r>
              <a:rPr lang="en-US" sz="1350" i="1" dirty="0">
                <a:solidFill>
                  <a:srgbClr val="B9CB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Confondre date de facture et fait générateur est l'erreur classique du débutant. Maîtriser la séparation des exercices selon le SCF.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806440" y="6126480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FA6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CNCC</a:t>
            </a:r>
            <a:endParaRPr lang="en-US" sz="9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10H30 — CUT-OFF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Objectifs de la séquence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566928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64008" cy="566928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9" name="Text 6"/>
          <p:cNvSpPr/>
          <p:nvPr/>
        </p:nvSpPr>
        <p:spPr>
          <a:xfrm>
            <a:off x="768096" y="1755648"/>
            <a:ext cx="10692079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« Le cut-off, c'est l'erreur classique du débutant : confondre date de facture et fait générateur. »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566928" y="2624328"/>
            <a:ext cx="11057839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66928" y="2624328"/>
            <a:ext cx="64008" cy="82296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12" name="Shape 9"/>
          <p:cNvSpPr/>
          <p:nvPr/>
        </p:nvSpPr>
        <p:spPr>
          <a:xfrm>
            <a:off x="795528" y="2752344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99" y="2905415"/>
            <a:ext cx="260787" cy="26078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527048" y="2624328"/>
            <a:ext cx="98691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Comprendre le principe du fait générateur selon le SCF et son rôle dans la séparation des exercices.</a:t>
            </a:r>
            <a:endParaRPr lang="en-US" sz="1300" dirty="0"/>
          </a:p>
        </p:txBody>
      </p:sp>
      <p:sp>
        <p:nvSpPr>
          <p:cNvPr id="15" name="Shape 11"/>
          <p:cNvSpPr/>
          <p:nvPr/>
        </p:nvSpPr>
        <p:spPr>
          <a:xfrm>
            <a:off x="566928" y="3584448"/>
            <a:ext cx="11057839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566928" y="3584448"/>
            <a:ext cx="64008" cy="82296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17" name="Shape 13"/>
          <p:cNvSpPr/>
          <p:nvPr/>
        </p:nvSpPr>
        <p:spPr>
          <a:xfrm>
            <a:off x="795528" y="3712464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99" y="3865535"/>
            <a:ext cx="260787" cy="260787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527048" y="3584448"/>
            <a:ext cx="98691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Concevoir et conduire un test de cut-off achats et un test de cut-off ventes.</a:t>
            </a:r>
            <a:endParaRPr lang="en-US" sz="1300" dirty="0"/>
          </a:p>
        </p:txBody>
      </p:sp>
      <p:sp>
        <p:nvSpPr>
          <p:cNvPr id="20" name="Shape 15"/>
          <p:cNvSpPr/>
          <p:nvPr/>
        </p:nvSpPr>
        <p:spPr>
          <a:xfrm>
            <a:off x="566928" y="4544568"/>
            <a:ext cx="11057839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566928" y="4544568"/>
            <a:ext cx="64008" cy="82296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22" name="Shape 17"/>
          <p:cNvSpPr/>
          <p:nvPr/>
        </p:nvSpPr>
        <p:spPr>
          <a:xfrm>
            <a:off x="795528" y="4672584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99" y="4825655"/>
            <a:ext cx="260787" cy="260787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527048" y="4544568"/>
            <a:ext cx="98691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Maîtriser les spécificités algériennes : Incoterms, dédouanements, TVA à l'importation.</a:t>
            </a:r>
            <a:endParaRPr lang="en-US" sz="1300" dirty="0"/>
          </a:p>
        </p:txBody>
      </p:sp>
      <p:sp>
        <p:nvSpPr>
          <p:cNvPr id="25" name="Text 1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6" name="Text 2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7" name="Text 2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</a:t>
            </a:r>
            <a:endParaRPr lang="en-US" sz="11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10H30 — PRINCIPE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fait générateur, ancre du cut-off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1325880"/>
          </a:xfrm>
          <a:prstGeom prst="rect">
            <a:avLst/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132588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Comptabilité d'engagement (SCF)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77440"/>
            <a:ext cx="9869119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SCF (loi 07-11, arrêté du 26 juillet 2008) retient le principe de la comptabilité d'engagement : les opérations sont enregistrées à la date de leur FAIT GÉNÉRATEUR — non à la date de la facture ou du paiement. La maîtrise de la séparation des exercices repose donc sur l'identification correcte du fait générateur de chaque opération.</a:t>
            </a:r>
            <a:endParaRPr lang="en-US" sz="1300" dirty="0"/>
          </a:p>
        </p:txBody>
      </p:sp>
      <p:sp>
        <p:nvSpPr>
          <p:cNvPr id="13" name="Shape 9"/>
          <p:cNvSpPr/>
          <p:nvPr/>
        </p:nvSpPr>
        <p:spPr>
          <a:xfrm>
            <a:off x="566928" y="3355848"/>
            <a:ext cx="3503066" cy="15544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566928" y="3355848"/>
            <a:ext cx="64008" cy="1554480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15" name="Shape 11"/>
          <p:cNvSpPr/>
          <p:nvPr/>
        </p:nvSpPr>
        <p:spPr>
          <a:xfrm>
            <a:off x="1989277" y="3584448"/>
            <a:ext cx="658368" cy="65836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37" y="3762207"/>
            <a:ext cx="302849" cy="302849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58368" y="4334256"/>
            <a:ext cx="332018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 du fait générateur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658368" y="4645152"/>
            <a:ext cx="332018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Transfert de propriété / réalisation</a:t>
            </a:r>
            <a:endParaRPr lang="en-US" sz="1000" dirty="0"/>
          </a:p>
        </p:txBody>
      </p:sp>
      <p:sp>
        <p:nvSpPr>
          <p:cNvPr id="19" name="Shape 14"/>
          <p:cNvSpPr/>
          <p:nvPr/>
        </p:nvSpPr>
        <p:spPr>
          <a:xfrm>
            <a:off x="4344314" y="3355848"/>
            <a:ext cx="3503066" cy="15544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4344314" y="3355848"/>
            <a:ext cx="64008" cy="1554480"/>
          </a:xfrm>
          <a:prstGeom prst="rect">
            <a:avLst/>
          </a:prstGeom>
          <a:solidFill>
            <a:srgbClr val="C8102E"/>
          </a:solidFill>
          <a:ln/>
        </p:spPr>
      </p:sp>
      <p:sp>
        <p:nvSpPr>
          <p:cNvPr id="21" name="Shape 16"/>
          <p:cNvSpPr/>
          <p:nvPr/>
        </p:nvSpPr>
        <p:spPr>
          <a:xfrm>
            <a:off x="5766664" y="3584448"/>
            <a:ext cx="658368" cy="658368"/>
          </a:xfrm>
          <a:prstGeom prst="ellipse">
            <a:avLst/>
          </a:prstGeom>
          <a:solidFill>
            <a:srgbClr val="C8102E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423" y="3762207"/>
            <a:ext cx="302849" cy="302849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4435754" y="4334256"/>
            <a:ext cx="332018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≠ Date de facture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4435754" y="4645152"/>
            <a:ext cx="332018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 administratif, postérieur possible</a:t>
            </a:r>
            <a:endParaRPr lang="en-US" sz="1000" dirty="0"/>
          </a:p>
        </p:txBody>
      </p:sp>
      <p:sp>
        <p:nvSpPr>
          <p:cNvPr id="25" name="Shape 19"/>
          <p:cNvSpPr/>
          <p:nvPr/>
        </p:nvSpPr>
        <p:spPr>
          <a:xfrm>
            <a:off x="8121701" y="3355848"/>
            <a:ext cx="3503066" cy="15544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8121701" y="3355848"/>
            <a:ext cx="64008" cy="1554480"/>
          </a:xfrm>
          <a:prstGeom prst="rect">
            <a:avLst/>
          </a:prstGeom>
          <a:solidFill>
            <a:srgbClr val="C8102E"/>
          </a:solidFill>
          <a:ln/>
        </p:spPr>
      </p:sp>
      <p:sp>
        <p:nvSpPr>
          <p:cNvPr id="27" name="Shape 21"/>
          <p:cNvSpPr/>
          <p:nvPr/>
        </p:nvSpPr>
        <p:spPr>
          <a:xfrm>
            <a:off x="9544050" y="3584448"/>
            <a:ext cx="658368" cy="658368"/>
          </a:xfrm>
          <a:prstGeom prst="ellipse">
            <a:avLst/>
          </a:prstGeom>
          <a:solidFill>
            <a:srgbClr val="C8102E"/>
          </a:solidFill>
          <a:ln/>
        </p:spPr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809" y="3762207"/>
            <a:ext cx="302849" cy="302849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8213141" y="4334256"/>
            <a:ext cx="332018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≠ Date de paiement</a:t>
            </a:r>
            <a:endParaRPr lang="en-US" sz="1300" dirty="0"/>
          </a:p>
        </p:txBody>
      </p:sp>
      <p:sp>
        <p:nvSpPr>
          <p:cNvPr id="30" name="Text 23"/>
          <p:cNvSpPr/>
          <p:nvPr/>
        </p:nvSpPr>
        <p:spPr>
          <a:xfrm>
            <a:off x="8213141" y="4645152"/>
            <a:ext cx="332018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Flux de trésorerie, déconnecté</a:t>
            </a:r>
            <a:endParaRPr lang="en-US" sz="1000" dirty="0"/>
          </a:p>
        </p:txBody>
      </p:sp>
      <p:sp>
        <p:nvSpPr>
          <p:cNvPr id="31" name="Text 2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32" name="Text 2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33" name="Text 2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32</a:t>
            </a:r>
            <a:endParaRPr lang="en-US" sz="11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10H30 — CUT-OFF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Fait générateur selon la nature de l'opération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graphicFrame>
        <p:nvGraphicFramePr>
          <p:cNvPr id="3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66928" y="1755648"/>
          <a:ext cx="11057839" cy="914400"/>
        </p:xfrm>
        <a:graphic>
          <a:graphicData uri="http://schemas.openxmlformats.org/drawingml/2006/table">
            <a:tbl>
              <a:tblPr/>
              <a:tblGrid>
                <a:gridCol w="3383280"/>
                <a:gridCol w="4480560"/>
                <a:gridCol w="3193999"/>
              </a:tblGrid>
              <a:tr h="32461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Nature de l'opération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Fait générateur SCF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Date critique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Vente de biens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Transfert de propriété (livraison)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BL signé par le client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Vente avec réserve de propriété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Paiement ou levée de réserve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Date stipulée au contrat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Prestation ponctuelle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Achèvement de la prestation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PV de réception, attestation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Prestation à exécution étalée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Avancement (% d'avancement)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% technique à la clôture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Achat de biens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Transfert de propriété / réception (Incoterm)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BL ou documents douaniers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Achat de service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Réalisation de la prestation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Date d'exécution, PV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Importation FOB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Embarquement port de chargement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Date B/L (Bill of Lading)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Importation CIF / CFR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Idem FOB pour le transfert de risque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Date d'embarquement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32461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Importation DDP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Livraison au lieu convenu, droits acquittés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Livraison effective en Algérie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9" name="Text 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33</a:t>
            </a:r>
            <a:endParaRPr lang="en-US" sz="11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10H30 — COMPTES SCF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comptes de régularisation mobilisés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graphicFrame>
        <p:nvGraphicFramePr>
          <p:cNvPr id="3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66928" y="1755648"/>
          <a:ext cx="11057839" cy="914400"/>
        </p:xfrm>
        <a:graphic>
          <a:graphicData uri="http://schemas.openxmlformats.org/drawingml/2006/table">
            <a:tbl>
              <a:tblPr/>
              <a:tblGrid>
                <a:gridCol w="1005840"/>
                <a:gridCol w="3291840"/>
                <a:gridCol w="6760159"/>
              </a:tblGrid>
              <a:tr h="43891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Compte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Libellé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Usage en cut-off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408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Fournisseurs — factures non parvenues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Livraison reçue avant clôture, facture après → charge + 408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418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Clients — factures à établir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Livraison effectuée avant clôture, facture après → produit + 418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486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Charges constatées d'avance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Facture payée avant clôture, prestation en N+1 → annuler la charge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487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Produits constatés d'avance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Facture encaissée avant clôture, prestation en N+1 → annuler le produit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446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TVA — État, à régulariser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TVA à régulariser sur cut-off factures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91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585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Virements internes (transit)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Décalage émission de chèque / débit bancaire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9" name="Text 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34</a:t>
            </a:r>
            <a:endParaRPr lang="en-US" sz="11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10H30 — MÉTHODOLOGIE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Étape 1 — Préparation du test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640080" cy="640080"/>
          </a:xfrm>
          <a:prstGeom prst="ellipse">
            <a:avLst/>
          </a:prstGeom>
          <a:solidFill>
            <a:srgbClr val="005EB8"/>
          </a:solidFill>
          <a:ln/>
        </p:spPr>
      </p:sp>
      <p:sp>
        <p:nvSpPr>
          <p:cNvPr id="8" name="Text 5"/>
          <p:cNvSpPr/>
          <p:nvPr/>
        </p:nvSpPr>
        <p:spPr>
          <a:xfrm>
            <a:off x="566928" y="1755648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1435608" y="1847088"/>
            <a:ext cx="1014343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Définir le périmètre et rassembler les pièces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66928" y="2624328"/>
            <a:ext cx="11057839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lnSpc>
                <a:spcPct val="102000"/>
              </a:lnSpc>
              <a:spcAft>
                <a:spcPts val="14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Période testée : généralement [N − 15 j ; N + 15 j], soit 30 jours autour de la clôture. À élargir pour les flux internationaux (60–90 j) compte tenu du transport et du dédouanement.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4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Récupérer les listings : factures comptabilisées en décembre N + janvier N+1 ; bons de livraison décembre + janvier ; documents de dédouanement.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4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Définir la sélection : 30 dernières factures de décembre + 30 premières factures de janvier — pour le cut-off VENTES et le cut-off ACHATS (soit 4 sélections au total).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</a:t>
            </a:r>
            <a:endParaRPr lang="en-US" sz="11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10H30 — MÉTHODOLOGIE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Étape 2 — Conduite du test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640080" cy="640080"/>
          </a:xfrm>
          <a:prstGeom prst="ellipse">
            <a:avLst/>
          </a:prstGeom>
          <a:solidFill>
            <a:srgbClr val="005EB8"/>
          </a:solidFill>
          <a:ln/>
        </p:spPr>
      </p:sp>
      <p:sp>
        <p:nvSpPr>
          <p:cNvPr id="8" name="Text 5"/>
          <p:cNvSpPr/>
          <p:nvPr/>
        </p:nvSpPr>
        <p:spPr>
          <a:xfrm>
            <a:off x="566928" y="1755648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1435608" y="1847088"/>
            <a:ext cx="1014343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Pour chaque facture : vérifier date de facture vs fait générateur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66928" y="2624328"/>
            <a:ext cx="11057839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lnSpc>
                <a:spcPct val="102000"/>
              </a:lnSpc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Identifier le fait générateur : date du BL (biens), date d'exécution (services), date d'embarquement (imports CIF/FOB).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Vérifier que la facture est comptabilisée dans l'exercice du fait générateur.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 décalage, qualifier : (a) opération mal datée — à reclasser ; (b) opération en attente — comptes 408/418 ; (c) opération litigieuse — à investiguer.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2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Documenter la feuille de test : référence facture, date facture, date BL, fait générateur retenu, exercice de rattachement correct, anomalie, montant.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36</a:t>
            </a:r>
            <a:endParaRPr lang="en-US" sz="11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10H30 — MÉTHODOLOGIE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Étape 3 — Conclusion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640080" cy="640080"/>
          </a:xfrm>
          <a:prstGeom prst="ellipse">
            <a:avLst/>
          </a:prstGeom>
          <a:solidFill>
            <a:srgbClr val="005EB8"/>
          </a:solidFill>
          <a:ln/>
        </p:spPr>
      </p:sp>
      <p:sp>
        <p:nvSpPr>
          <p:cNvPr id="8" name="Text 5"/>
          <p:cNvSpPr/>
          <p:nvPr/>
        </p:nvSpPr>
        <p:spPr>
          <a:xfrm>
            <a:off x="566928" y="1755648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1435608" y="1847088"/>
            <a:ext cx="1014343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Synthétiser, mesurer l'impact, conclure vs seuil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66928" y="2624328"/>
            <a:ext cx="11057839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lnSpc>
                <a:spcPct val="102000"/>
              </a:lnSpc>
              <a:spcAft>
                <a:spcPts val="14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Synthèse des anomalies par sens (chargées en N à reclasser N+1, ou inversement).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4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Calcul de l'impact net sur le résultat avant impôts.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4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Comparaison avec le seuil d'investigation : si supérieur, demande de retraitement au client.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4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Projection éventuelle sur la population non testée.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12" name="Text 9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37</a:t>
            </a:r>
            <a:endParaRPr lang="en-US" sz="11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1F8A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10H30 — SPÉCIFICITÉ ALGÉRIENNE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Importations &amp; cut-off : l'effet Incoterm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1920240"/>
          </a:xfrm>
          <a:prstGeom prst="rect">
            <a:avLst/>
          </a:prstGeom>
          <a:solidFill>
            <a:srgbClr val="EAF5EE"/>
          </a:solidFill>
          <a:ln w="15875">
            <a:solidFill>
              <a:srgbClr val="1F8A4C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1920240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Importations sous FOB ou CIF/CFR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95728"/>
            <a:ext cx="9869119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transfert de risque (le fait générateur) a lieu à l'EMBARQUEMENT — qui peut précéder de plusieurs semaines la livraison physique en Algérie et le dédouanement.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Exemple : marchandise embarquée le 28/12, arrivée le 15/01, dédouanée le 25/01.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Conséquences comptables en N : stock N (compte 32 marchandises en transit) + charge correspondante (compte 408 si facture non parvenue).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TVA à l'importation est régularisée en N+1 lors du paiement à la douane — l'événement TVA est distinct du fait générateur comptable.</a:t>
            </a: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566928" y="3904488"/>
            <a:ext cx="3503066" cy="1005840"/>
          </a:xfrm>
          <a:prstGeom prst="roundRect">
            <a:avLst>
              <a:gd name="adj" fmla="val 5455"/>
            </a:avLst>
          </a:prstGeom>
          <a:solidFill>
            <a:srgbClr val="F3F6FB"/>
          </a:solidFill>
          <a:ln w="15875">
            <a:solidFill>
              <a:srgbClr val="1F8A4C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566928" y="3995928"/>
            <a:ext cx="350306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F8A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28/12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658368" y="4361688"/>
            <a:ext cx="332018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2000"/>
              </a:lnSpc>
              <a:buNone/>
            </a:pPr>
            <a:r>
              <a:rPr lang="en-US" sz="10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Embarquement</a:t>
            </a:r>
            <a:endParaRPr lang="en-US" sz="1000" dirty="0"/>
          </a:p>
          <a:p>
            <a:pPr algn="ctr" indent="0" marL="0">
              <a:lnSpc>
                <a:spcPct val="92000"/>
              </a:lnSpc>
              <a:buNone/>
            </a:pPr>
            <a:r>
              <a:rPr lang="en-US" sz="10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 fait générateur N</a:t>
            </a:r>
            <a:endParaRPr lang="en-US" sz="1000" dirty="0"/>
          </a:p>
        </p:txBody>
      </p:sp>
      <p:sp>
        <p:nvSpPr>
          <p:cNvPr id="16" name="Shape 12"/>
          <p:cNvSpPr/>
          <p:nvPr/>
        </p:nvSpPr>
        <p:spPr>
          <a:xfrm>
            <a:off x="4344314" y="3904488"/>
            <a:ext cx="3503066" cy="1005840"/>
          </a:xfrm>
          <a:prstGeom prst="roundRect">
            <a:avLst>
              <a:gd name="adj" fmla="val 5455"/>
            </a:avLst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4344314" y="3995928"/>
            <a:ext cx="350306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15/01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4435754" y="4361688"/>
            <a:ext cx="332018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2000"/>
              </a:lnSpc>
              <a:buNone/>
            </a:pPr>
            <a:r>
              <a:rPr lang="en-US" sz="10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Arrivée</a:t>
            </a:r>
            <a:endParaRPr lang="en-US" sz="1000" dirty="0"/>
          </a:p>
          <a:p>
            <a:pPr algn="ctr" indent="0" marL="0">
              <a:lnSpc>
                <a:spcPct val="92000"/>
              </a:lnSpc>
              <a:buNone/>
            </a:pPr>
            <a:r>
              <a:rPr lang="en-US" sz="10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physique</a:t>
            </a:r>
            <a:endParaRPr lang="en-US" sz="1000" dirty="0"/>
          </a:p>
        </p:txBody>
      </p:sp>
      <p:sp>
        <p:nvSpPr>
          <p:cNvPr id="19" name="Shape 15"/>
          <p:cNvSpPr/>
          <p:nvPr/>
        </p:nvSpPr>
        <p:spPr>
          <a:xfrm>
            <a:off x="8121701" y="3904488"/>
            <a:ext cx="3503066" cy="1005840"/>
          </a:xfrm>
          <a:prstGeom prst="roundRect">
            <a:avLst>
              <a:gd name="adj" fmla="val 5455"/>
            </a:avLst>
          </a:prstGeom>
          <a:solidFill>
            <a:srgbClr val="F3F6FB"/>
          </a:solidFill>
          <a:ln w="15875">
            <a:solidFill>
              <a:srgbClr val="0091D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8121701" y="3995928"/>
            <a:ext cx="350306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091D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25/01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8213141" y="4361688"/>
            <a:ext cx="332018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2000"/>
              </a:lnSpc>
              <a:buNone/>
            </a:pPr>
            <a:r>
              <a:rPr lang="en-US" sz="10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Dédouanement</a:t>
            </a:r>
            <a:endParaRPr lang="en-US" sz="1000" dirty="0"/>
          </a:p>
          <a:p>
            <a:pPr algn="ctr" indent="0" marL="0">
              <a:lnSpc>
                <a:spcPct val="92000"/>
              </a:lnSpc>
              <a:buNone/>
            </a:pPr>
            <a:r>
              <a:rPr lang="en-US" sz="10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TVA N+1</a:t>
            </a:r>
            <a:endParaRPr lang="en-US" sz="1000" dirty="0"/>
          </a:p>
        </p:txBody>
      </p:sp>
      <p:sp>
        <p:nvSpPr>
          <p:cNvPr id="22" name="Text 18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3" name="Text 19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4" name="Text 20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38</a:t>
            </a:r>
            <a:endParaRPr lang="en-US" sz="11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68A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10H30 — MISE EN PRATIQUE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Trois cargaisons en transit au 31/12/N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66928" y="1755648"/>
            <a:ext cx="1105783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250" i="1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Société de négoce d'Alger important des matières premières chimiques depuis l'Inde. Identifier les écritures de retraitement de cut-off.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566928" y="2350008"/>
            <a:ext cx="11057839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566928" y="2350008"/>
            <a:ext cx="64008" cy="960120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10" name="Shape 7"/>
          <p:cNvSpPr/>
          <p:nvPr/>
        </p:nvSpPr>
        <p:spPr>
          <a:xfrm>
            <a:off x="795528" y="2555748"/>
            <a:ext cx="548640" cy="548640"/>
          </a:xfrm>
          <a:prstGeom prst="ellipse">
            <a:avLst/>
          </a:prstGeom>
          <a:solidFill>
            <a:srgbClr val="C68A12"/>
          </a:solidFill>
          <a:ln/>
        </p:spPr>
      </p:sp>
      <p:sp>
        <p:nvSpPr>
          <p:cNvPr id="11" name="Text 8"/>
          <p:cNvSpPr/>
          <p:nvPr/>
        </p:nvSpPr>
        <p:spPr>
          <a:xfrm>
            <a:off x="795528" y="2555748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527048" y="2496312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 M DA — CIF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4315968" y="2350008"/>
            <a:ext cx="7080199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Embarquée le 12/12 · arrivée prévue 28/01 · facture reçue le 14/12 mais comptabilisée le 03/01.</a:t>
            </a:r>
            <a:endParaRPr lang="en-US" sz="1150" dirty="0"/>
          </a:p>
        </p:txBody>
      </p:sp>
      <p:sp>
        <p:nvSpPr>
          <p:cNvPr id="14" name="Shape 11"/>
          <p:cNvSpPr/>
          <p:nvPr/>
        </p:nvSpPr>
        <p:spPr>
          <a:xfrm>
            <a:off x="566928" y="3447288"/>
            <a:ext cx="11057839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566928" y="3447288"/>
            <a:ext cx="64008" cy="960120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16" name="Shape 13"/>
          <p:cNvSpPr/>
          <p:nvPr/>
        </p:nvSpPr>
        <p:spPr>
          <a:xfrm>
            <a:off x="795528" y="3653028"/>
            <a:ext cx="548640" cy="548640"/>
          </a:xfrm>
          <a:prstGeom prst="ellipse">
            <a:avLst/>
          </a:prstGeom>
          <a:solidFill>
            <a:srgbClr val="C68A12"/>
          </a:solidFill>
          <a:ln/>
        </p:spPr>
      </p:sp>
      <p:sp>
        <p:nvSpPr>
          <p:cNvPr id="17" name="Text 14"/>
          <p:cNvSpPr/>
          <p:nvPr/>
        </p:nvSpPr>
        <p:spPr>
          <a:xfrm>
            <a:off x="795528" y="3653028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</a:t>
            </a:r>
            <a:endParaRPr lang="en-US" sz="2000" dirty="0"/>
          </a:p>
        </p:txBody>
      </p:sp>
      <p:sp>
        <p:nvSpPr>
          <p:cNvPr id="18" name="Text 15"/>
          <p:cNvSpPr/>
          <p:nvPr/>
        </p:nvSpPr>
        <p:spPr>
          <a:xfrm>
            <a:off x="1527048" y="3593592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24 M DA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4315968" y="3447288"/>
            <a:ext cx="7080199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Embarquée le 02/01/N+1 · facture comptabilisée le 28/12.</a:t>
            </a:r>
            <a:endParaRPr lang="en-US" sz="1150" dirty="0"/>
          </a:p>
        </p:txBody>
      </p:sp>
      <p:sp>
        <p:nvSpPr>
          <p:cNvPr id="20" name="Shape 17"/>
          <p:cNvSpPr/>
          <p:nvPr/>
        </p:nvSpPr>
        <p:spPr>
          <a:xfrm>
            <a:off x="566928" y="4544568"/>
            <a:ext cx="11057839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1" name="Shape 18"/>
          <p:cNvSpPr/>
          <p:nvPr/>
        </p:nvSpPr>
        <p:spPr>
          <a:xfrm>
            <a:off x="566928" y="4544568"/>
            <a:ext cx="64008" cy="960120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22" name="Shape 19"/>
          <p:cNvSpPr/>
          <p:nvPr/>
        </p:nvSpPr>
        <p:spPr>
          <a:xfrm>
            <a:off x="795528" y="4750308"/>
            <a:ext cx="548640" cy="548640"/>
          </a:xfrm>
          <a:prstGeom prst="ellipse">
            <a:avLst/>
          </a:prstGeom>
          <a:solidFill>
            <a:srgbClr val="C68A12"/>
          </a:solidFill>
          <a:ln/>
        </p:spPr>
      </p:sp>
      <p:sp>
        <p:nvSpPr>
          <p:cNvPr id="23" name="Text 20"/>
          <p:cNvSpPr/>
          <p:nvPr/>
        </p:nvSpPr>
        <p:spPr>
          <a:xfrm>
            <a:off x="795528" y="4750308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</a:t>
            </a:r>
            <a:endParaRPr lang="en-US" sz="2000" dirty="0"/>
          </a:p>
        </p:txBody>
      </p:sp>
      <p:sp>
        <p:nvSpPr>
          <p:cNvPr id="24" name="Text 21"/>
          <p:cNvSpPr/>
          <p:nvPr/>
        </p:nvSpPr>
        <p:spPr>
          <a:xfrm>
            <a:off x="1527048" y="4690872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 M DA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4315968" y="4544568"/>
            <a:ext cx="7080199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Embarquée le 27/12 · facture comptabilisée le 30/12 en achats.</a:t>
            </a:r>
            <a:endParaRPr lang="en-US" sz="1150" dirty="0"/>
          </a:p>
        </p:txBody>
      </p:sp>
      <p:sp>
        <p:nvSpPr>
          <p:cNvPr id="26" name="Text 23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7" name="Text 24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8" name="Text 25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39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PRÉSENTATION DE LA JOURNÉE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Objectifs pédagogiques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66928" y="1755648"/>
            <a:ext cx="11057839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À l'issue de cette journée, le stagiaire sera capable de :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612648" y="2267712"/>
            <a:ext cx="457200" cy="457200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92" y="2391156"/>
            <a:ext cx="210312" cy="21031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252728" y="2212848"/>
            <a:ext cx="10326319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7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Mettre en œuvre les techniques substantives fréquentes (NAA 500) : passage, rapprochements, vérifications arithmétiques.</a:t>
            </a:r>
            <a:endParaRPr lang="en-US" sz="1250" dirty="0"/>
          </a:p>
        </p:txBody>
      </p:sp>
      <p:sp>
        <p:nvSpPr>
          <p:cNvPr id="11" name="Shape 7"/>
          <p:cNvSpPr/>
          <p:nvPr/>
        </p:nvSpPr>
        <p:spPr>
          <a:xfrm>
            <a:off x="612648" y="2898648"/>
            <a:ext cx="457200" cy="457200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92" y="3022092"/>
            <a:ext cx="210312" cy="21031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252728" y="2843784"/>
            <a:ext cx="10326319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7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Conduire l'assistance à inventaire physique (NAA 501) en contexte algérien : multi-sites, consignation, transit.</a:t>
            </a:r>
            <a:endParaRPr lang="en-US" sz="1250" dirty="0"/>
          </a:p>
        </p:txBody>
      </p:sp>
      <p:sp>
        <p:nvSpPr>
          <p:cNvPr id="14" name="Shape 9"/>
          <p:cNvSpPr/>
          <p:nvPr/>
        </p:nvSpPr>
        <p:spPr>
          <a:xfrm>
            <a:off x="612648" y="3529584"/>
            <a:ext cx="457200" cy="457200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92" y="3653028"/>
            <a:ext cx="210312" cy="210312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252728" y="3474720"/>
            <a:ext cx="10326319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7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Réaliser un test de cut-off cohérent avec le fait générateur (SCF), intégrant les dédouanements.</a:t>
            </a:r>
            <a:endParaRPr lang="en-US" sz="1250" dirty="0"/>
          </a:p>
        </p:txBody>
      </p:sp>
      <p:sp>
        <p:nvSpPr>
          <p:cNvPr id="17" name="Shape 11"/>
          <p:cNvSpPr/>
          <p:nvPr/>
        </p:nvSpPr>
        <p:spPr>
          <a:xfrm>
            <a:off x="612648" y="4160520"/>
            <a:ext cx="457200" cy="457200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" y="4283964"/>
            <a:ext cx="210312" cy="210312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1252728" y="4105656"/>
            <a:ext cx="10326319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7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Maîtriser la circularisation clients / fournisseurs / banques / avocats (NAA 505) et exploiter les réponses.</a:t>
            </a:r>
            <a:endParaRPr lang="en-US" sz="1250" dirty="0"/>
          </a:p>
        </p:txBody>
      </p:sp>
      <p:sp>
        <p:nvSpPr>
          <p:cNvPr id="20" name="Shape 13"/>
          <p:cNvSpPr/>
          <p:nvPr/>
        </p:nvSpPr>
        <p:spPr>
          <a:xfrm>
            <a:off x="612648" y="4791456"/>
            <a:ext cx="457200" cy="457200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" y="4914900"/>
            <a:ext cx="210312" cy="210312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1252728" y="4736592"/>
            <a:ext cx="10326319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7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Conduire la revue subséquente des décaissements et apprécier les pertes de valeur (NAA 560).</a:t>
            </a:r>
            <a:endParaRPr lang="en-US" sz="1250" dirty="0"/>
          </a:p>
        </p:txBody>
      </p:sp>
      <p:sp>
        <p:nvSpPr>
          <p:cNvPr id="23" name="Shape 15"/>
          <p:cNvSpPr/>
          <p:nvPr/>
        </p:nvSpPr>
        <p:spPr>
          <a:xfrm>
            <a:off x="612648" y="5422392"/>
            <a:ext cx="457200" cy="457200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" y="5545836"/>
            <a:ext cx="210312" cy="210312"/>
          </a:xfrm>
          <a:prstGeom prst="rect">
            <a:avLst/>
          </a:prstGeom>
        </p:spPr>
      </p:pic>
      <p:sp>
        <p:nvSpPr>
          <p:cNvPr id="25" name="Text 16"/>
          <p:cNvSpPr/>
          <p:nvPr/>
        </p:nvSpPr>
        <p:spPr>
          <a:xfrm>
            <a:off x="1252728" y="5367528"/>
            <a:ext cx="10326319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7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Construire un échantillon statistiquement défendable (NAA 530) : aléatoire, MUS, éléments clés.</a:t>
            </a:r>
            <a:endParaRPr lang="en-US" sz="1250" dirty="0"/>
          </a:p>
        </p:txBody>
      </p:sp>
      <p:sp>
        <p:nvSpPr>
          <p:cNvPr id="26" name="Shape 17"/>
          <p:cNvSpPr/>
          <p:nvPr/>
        </p:nvSpPr>
        <p:spPr>
          <a:xfrm>
            <a:off x="612648" y="6053328"/>
            <a:ext cx="457200" cy="457200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" y="6176772"/>
            <a:ext cx="210312" cy="210312"/>
          </a:xfrm>
          <a:prstGeom prst="rect">
            <a:avLst/>
          </a:prstGeom>
        </p:spPr>
      </p:pic>
      <p:sp>
        <p:nvSpPr>
          <p:cNvPr id="28" name="Text 18"/>
          <p:cNvSpPr/>
          <p:nvPr/>
        </p:nvSpPr>
        <p:spPr>
          <a:xfrm>
            <a:off x="1252728" y="5998464"/>
            <a:ext cx="10326319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7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Utiliser l'analyse de données et les travaux d'autres professionnels (NAA 610, 620, 580).</a:t>
            </a:r>
            <a:endParaRPr lang="en-US" sz="1250" dirty="0"/>
          </a:p>
        </p:txBody>
      </p:sp>
      <p:sp>
        <p:nvSpPr>
          <p:cNvPr id="29" name="Text 1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30" name="Text 2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31" name="Text 2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68A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10H30 — CORRIGÉ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Retraitements de cut-off — solution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1143000"/>
          </a:xfrm>
          <a:prstGeom prst="rect">
            <a:avLst/>
          </a:prstGeom>
          <a:solidFill>
            <a:srgbClr val="EAF5EE"/>
          </a:solidFill>
          <a:ln w="15875">
            <a:solidFill>
              <a:srgbClr val="1F8A4C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1143000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Cargaison A (18 M DA · CIF)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77440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Embarquement 12/12 = fait générateur en N. Facture reçue avant clôture mais comptabilisée en N+1. → Écriture : Débit 32 (marchandises en transit) 18 M / Crédit 408 (factures non parvenues) 18 M. Reprise en N+1 lors de la comptabilisation effective.</a:t>
            </a:r>
            <a:endParaRPr lang="en-US" sz="1150" dirty="0"/>
          </a:p>
        </p:txBody>
      </p:sp>
      <p:sp>
        <p:nvSpPr>
          <p:cNvPr id="13" name="Shape 9"/>
          <p:cNvSpPr/>
          <p:nvPr/>
        </p:nvSpPr>
        <p:spPr>
          <a:xfrm>
            <a:off x="566928" y="3127248"/>
            <a:ext cx="11057839" cy="1143000"/>
          </a:xfrm>
          <a:prstGeom prst="rect">
            <a:avLst/>
          </a:prstGeom>
          <a:solidFill>
            <a:srgbClr val="FBE9EC"/>
          </a:solidFill>
          <a:ln w="15875">
            <a:solidFill>
              <a:srgbClr val="C8102E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566928" y="3127248"/>
            <a:ext cx="82296" cy="1143000"/>
          </a:xfrm>
          <a:prstGeom prst="rect">
            <a:avLst/>
          </a:prstGeom>
          <a:solidFill>
            <a:srgbClr val="C8102E"/>
          </a:solidFill>
          <a:ln/>
        </p:spPr>
      </p:sp>
      <p:sp>
        <p:nvSpPr>
          <p:cNvPr id="15" name="Shape 11"/>
          <p:cNvSpPr/>
          <p:nvPr/>
        </p:nvSpPr>
        <p:spPr>
          <a:xfrm>
            <a:off x="822960" y="3364992"/>
            <a:ext cx="566928" cy="566928"/>
          </a:xfrm>
          <a:prstGeom prst="ellipse">
            <a:avLst/>
          </a:prstGeom>
          <a:solidFill>
            <a:srgbClr val="C8102E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31" y="3518063"/>
            <a:ext cx="260787" cy="260787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536192" y="33467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Cargaison B (24 M DA)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1536192" y="3749040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Embarquement 02/01/N+1 = fait générateur en N+1. Facture comptabilisée en N à tort. → Annuler l'écriture N (Débit 401 / Crédit 60 ou 38 selon imputation) ou reclasser en CCA (486). Réintégration normale en N+1.</a:t>
            </a:r>
            <a:endParaRPr lang="en-US" sz="1150" dirty="0"/>
          </a:p>
        </p:txBody>
      </p:sp>
      <p:sp>
        <p:nvSpPr>
          <p:cNvPr id="19" name="Shape 14"/>
          <p:cNvSpPr/>
          <p:nvPr/>
        </p:nvSpPr>
        <p:spPr>
          <a:xfrm>
            <a:off x="566928" y="4498848"/>
            <a:ext cx="11057839" cy="960120"/>
          </a:xfrm>
          <a:prstGeom prst="rect">
            <a:avLst/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566928" y="4498848"/>
            <a:ext cx="82296" cy="96012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21" name="Shape 16"/>
          <p:cNvSpPr/>
          <p:nvPr/>
        </p:nvSpPr>
        <p:spPr>
          <a:xfrm>
            <a:off x="822960" y="473659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31" y="4889663"/>
            <a:ext cx="260787" cy="260787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536192" y="47183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Cargaison C (15 M DA)</a:t>
            </a:r>
            <a:endParaRPr lang="en-US" sz="1400" dirty="0"/>
          </a:p>
        </p:txBody>
      </p:sp>
      <p:sp>
        <p:nvSpPr>
          <p:cNvPr id="24" name="Text 18"/>
          <p:cNvSpPr/>
          <p:nvPr/>
        </p:nvSpPr>
        <p:spPr>
          <a:xfrm>
            <a:off x="1536192" y="5120640"/>
            <a:ext cx="9869119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Embarquement 27/12 = fait générateur en N. Facture comptabilisée le 30/12 → traitement correct, aucun retraitement. Seule vérification : la marchandise figure bien en stock N (compte 32 si en transit, 37 si réceptionnée).</a:t>
            </a:r>
            <a:endParaRPr lang="en-US" sz="1150" dirty="0"/>
          </a:p>
        </p:txBody>
      </p:sp>
      <p:sp>
        <p:nvSpPr>
          <p:cNvPr id="25" name="Text 1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6" name="Text 2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7" name="Text 2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</a:t>
            </a:r>
            <a:endParaRPr lang="en-US" sz="11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00338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rgbClr val="002A73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1005840"/>
            <a:ext cx="310896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05</a:t>
            </a:r>
            <a:endParaRPr lang="en-US" sz="15000" dirty="0"/>
          </a:p>
        </p:txBody>
      </p:sp>
      <p:sp>
        <p:nvSpPr>
          <p:cNvPr id="4" name="Text 2"/>
          <p:cNvSpPr/>
          <p:nvPr/>
        </p:nvSpPr>
        <p:spPr>
          <a:xfrm>
            <a:off x="676656" y="3246120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5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4617720" y="1828800"/>
            <a:ext cx="914400" cy="91440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608" y="2075688"/>
            <a:ext cx="420624" cy="4206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806440" y="1874520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13H30 · 1H30 · EXPOSÉ + ATELIER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806440" y="2212848"/>
            <a:ext cx="58521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circularisation</a:t>
            </a:r>
            <a:endParaRPr lang="en-US" sz="33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(NAA 505)</a:t>
            </a:r>
            <a:endParaRPr lang="en-US" sz="3300" dirty="0"/>
          </a:p>
        </p:txBody>
      </p:sp>
      <p:sp>
        <p:nvSpPr>
          <p:cNvPr id="9" name="Text 6"/>
          <p:cNvSpPr/>
          <p:nvPr/>
        </p:nvSpPr>
        <p:spPr>
          <a:xfrm>
            <a:off x="5824728" y="3611880"/>
            <a:ext cx="5760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8000"/>
              </a:lnSpc>
              <a:buNone/>
            </a:pPr>
            <a:r>
              <a:rPr lang="en-US" sz="1350" i="1" dirty="0">
                <a:solidFill>
                  <a:srgbClr val="B9CB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force probante d'une réponse écrite venant d'un tiers indépendant est inégalée. Concevoir, suivre et exploiter les confirmations externes.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806440" y="6126480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FA6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CNCC</a:t>
            </a:r>
            <a:endParaRPr lang="en-US" sz="9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13H30 — CIRCULARISATION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Objectifs de la séquence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566928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64008" cy="56692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9" name="Text 6"/>
          <p:cNvSpPr/>
          <p:nvPr/>
        </p:nvSpPr>
        <p:spPr>
          <a:xfrm>
            <a:off x="768096" y="1755648"/>
            <a:ext cx="10692079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« La force probante d'une réponse écrite venant d'un tiers indépendant est inégalée. »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566928" y="2624328"/>
            <a:ext cx="11057839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66928" y="2624328"/>
            <a:ext cx="64008" cy="74980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2" name="Shape 9"/>
          <p:cNvSpPr/>
          <p:nvPr/>
        </p:nvSpPr>
        <p:spPr>
          <a:xfrm>
            <a:off x="795528" y="2724912"/>
            <a:ext cx="548640" cy="5486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61" y="2873045"/>
            <a:ext cx="252374" cy="25237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527048" y="2624328"/>
            <a:ext cx="9869119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Maîtriser les exigences de la NAA 505 « Confirmations externes » et les cas d'application obligatoires.</a:t>
            </a:r>
            <a:endParaRPr lang="en-US" sz="1250" dirty="0"/>
          </a:p>
        </p:txBody>
      </p:sp>
      <p:sp>
        <p:nvSpPr>
          <p:cNvPr id="15" name="Shape 11"/>
          <p:cNvSpPr/>
          <p:nvPr/>
        </p:nvSpPr>
        <p:spPr>
          <a:xfrm>
            <a:off x="566928" y="3483864"/>
            <a:ext cx="11057839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566928" y="3483864"/>
            <a:ext cx="64008" cy="74980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7" name="Shape 13"/>
          <p:cNvSpPr/>
          <p:nvPr/>
        </p:nvSpPr>
        <p:spPr>
          <a:xfrm>
            <a:off x="795528" y="3584448"/>
            <a:ext cx="548640" cy="5486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61" y="3732581"/>
            <a:ext cx="252374" cy="25237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527048" y="3483864"/>
            <a:ext cx="9869119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Concevoir une circularisation fermée (clients) et une circularisation ouverte (fournisseurs).</a:t>
            </a:r>
            <a:endParaRPr lang="en-US" sz="1250" dirty="0"/>
          </a:p>
        </p:txBody>
      </p:sp>
      <p:sp>
        <p:nvSpPr>
          <p:cNvPr id="20" name="Shape 15"/>
          <p:cNvSpPr/>
          <p:nvPr/>
        </p:nvSpPr>
        <p:spPr>
          <a:xfrm>
            <a:off x="566928" y="4343400"/>
            <a:ext cx="11057839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566928" y="4343400"/>
            <a:ext cx="64008" cy="74980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2" name="Shape 17"/>
          <p:cNvSpPr/>
          <p:nvPr/>
        </p:nvSpPr>
        <p:spPr>
          <a:xfrm>
            <a:off x="795528" y="4443984"/>
            <a:ext cx="548640" cy="5486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61" y="4592117"/>
            <a:ext cx="252374" cy="252374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527048" y="4343400"/>
            <a:ext cx="9869119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Construire l'échantillon, rédiger le courrier, conduire le suivi et exploiter les réponses (y compris discordances).</a:t>
            </a:r>
            <a:endParaRPr lang="en-US" sz="1250" dirty="0"/>
          </a:p>
        </p:txBody>
      </p:sp>
      <p:sp>
        <p:nvSpPr>
          <p:cNvPr id="25" name="Shape 19"/>
          <p:cNvSpPr/>
          <p:nvPr/>
        </p:nvSpPr>
        <p:spPr>
          <a:xfrm>
            <a:off x="566928" y="5202936"/>
            <a:ext cx="11057839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566928" y="5202936"/>
            <a:ext cx="64008" cy="74980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7" name="Shape 21"/>
          <p:cNvSpPr/>
          <p:nvPr/>
        </p:nvSpPr>
        <p:spPr>
          <a:xfrm>
            <a:off x="795528" y="5303520"/>
            <a:ext cx="548640" cy="5486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661" y="5451653"/>
            <a:ext cx="252374" cy="252374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1527048" y="5202936"/>
            <a:ext cx="9869119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Mettre en œuvre les procédures alternatives en cas de non-réponse.</a:t>
            </a:r>
            <a:endParaRPr lang="en-US" sz="1250" dirty="0"/>
          </a:p>
        </p:txBody>
      </p:sp>
      <p:sp>
        <p:nvSpPr>
          <p:cNvPr id="30" name="Text 23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31" name="Text 24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32" name="Text 25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</a:t>
            </a:r>
            <a:endParaRPr lang="en-US" sz="11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13H30 — NAA 505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Trois caractéristiques de la force probante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66928" y="1755648"/>
            <a:ext cx="1105783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505 §2 — la confirmation externe est un élément probant obtenu sous forme d'une réponse écrite reçue directement d'un tiers (le confirmant).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566928" y="2395728"/>
            <a:ext cx="3503066" cy="283464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566928" y="2395728"/>
            <a:ext cx="3503066" cy="82296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0" name="Shape 7"/>
          <p:cNvSpPr/>
          <p:nvPr/>
        </p:nvSpPr>
        <p:spPr>
          <a:xfrm>
            <a:off x="1906981" y="2715768"/>
            <a:ext cx="822960" cy="82296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180" y="2937967"/>
            <a:ext cx="378562" cy="37856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66928" y="3675888"/>
            <a:ext cx="350306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Origine externe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795528" y="4087368"/>
            <a:ext cx="304586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tiers est indépendant du client.</a:t>
            </a:r>
            <a:endParaRPr lang="en-US" sz="1150" dirty="0"/>
          </a:p>
        </p:txBody>
      </p:sp>
      <p:sp>
        <p:nvSpPr>
          <p:cNvPr id="14" name="Shape 10"/>
          <p:cNvSpPr/>
          <p:nvPr/>
        </p:nvSpPr>
        <p:spPr>
          <a:xfrm>
            <a:off x="4344314" y="2395728"/>
            <a:ext cx="3503066" cy="283464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4344314" y="2395728"/>
            <a:ext cx="3503066" cy="82296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6" name="Shape 12"/>
          <p:cNvSpPr/>
          <p:nvPr/>
        </p:nvSpPr>
        <p:spPr>
          <a:xfrm>
            <a:off x="5684368" y="2715768"/>
            <a:ext cx="822960" cy="82296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567" y="2937967"/>
            <a:ext cx="378562" cy="378562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4344314" y="3675888"/>
            <a:ext cx="350306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Forme écrite</a:t>
            </a:r>
            <a:endParaRPr lang="en-US" sz="1500" dirty="0"/>
          </a:p>
        </p:txBody>
      </p:sp>
      <p:sp>
        <p:nvSpPr>
          <p:cNvPr id="19" name="Text 14"/>
          <p:cNvSpPr/>
          <p:nvPr/>
        </p:nvSpPr>
        <p:spPr>
          <a:xfrm>
            <a:off x="4572914" y="4087368"/>
            <a:ext cx="304586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Trace tangible et opposable.</a:t>
            </a:r>
            <a:endParaRPr lang="en-US" sz="1150" dirty="0"/>
          </a:p>
        </p:txBody>
      </p:sp>
      <p:sp>
        <p:nvSpPr>
          <p:cNvPr id="20" name="Shape 15"/>
          <p:cNvSpPr/>
          <p:nvPr/>
        </p:nvSpPr>
        <p:spPr>
          <a:xfrm>
            <a:off x="8121701" y="2395728"/>
            <a:ext cx="3503066" cy="283464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8121701" y="2395728"/>
            <a:ext cx="3503066" cy="82296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2" name="Shape 17"/>
          <p:cNvSpPr/>
          <p:nvPr/>
        </p:nvSpPr>
        <p:spPr>
          <a:xfrm>
            <a:off x="9461754" y="2715768"/>
            <a:ext cx="822960" cy="82296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953" y="2937967"/>
            <a:ext cx="378562" cy="378562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8121701" y="3675888"/>
            <a:ext cx="350306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Communication directe</a:t>
            </a:r>
            <a:endParaRPr lang="en-US" sz="1500" dirty="0"/>
          </a:p>
        </p:txBody>
      </p:sp>
      <p:sp>
        <p:nvSpPr>
          <p:cNvPr id="25" name="Text 19"/>
          <p:cNvSpPr/>
          <p:nvPr/>
        </p:nvSpPr>
        <p:spPr>
          <a:xfrm>
            <a:off x="8350301" y="4087368"/>
            <a:ext cx="3045866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réponse parvient à l'auditeur sans transiter par le client.</a:t>
            </a:r>
            <a:endParaRPr lang="en-US" sz="1150" dirty="0"/>
          </a:p>
        </p:txBody>
      </p:sp>
      <p:sp>
        <p:nvSpPr>
          <p:cNvPr id="26" name="Text 20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7" name="Text 21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8" name="Text 22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43</a:t>
            </a:r>
            <a:endParaRPr lang="en-US" sz="11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13H30 — NAA 505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Quand la circularisation s'impose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539176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66928" y="1755648"/>
            <a:ext cx="64008" cy="96012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9" name="Shape 6"/>
          <p:cNvSpPr/>
          <p:nvPr/>
        </p:nvSpPr>
        <p:spPr>
          <a:xfrm>
            <a:off x="786384" y="1961388"/>
            <a:ext cx="548640" cy="5486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17" y="2109521"/>
            <a:ext cx="252374" cy="25237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481328" y="1883664"/>
            <a:ext cx="4294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Soldes &amp; opérations bancaires</a:t>
            </a:r>
            <a:endParaRPr lang="en-US" sz="1250" dirty="0"/>
          </a:p>
        </p:txBody>
      </p:sp>
      <p:sp>
        <p:nvSpPr>
          <p:cNvPr id="12" name="Text 8"/>
          <p:cNvSpPr/>
          <p:nvPr/>
        </p:nvSpPr>
        <p:spPr>
          <a:xfrm>
            <a:off x="1481328" y="2231136"/>
            <a:ext cx="429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5000"/>
              </a:lnSpc>
              <a:buNone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Toujours — standard non négociable.</a:t>
            </a:r>
            <a:endParaRPr lang="en-US" sz="1050" dirty="0"/>
          </a:p>
        </p:txBody>
      </p:sp>
      <p:sp>
        <p:nvSpPr>
          <p:cNvPr id="13" name="Shape 9"/>
          <p:cNvSpPr/>
          <p:nvPr/>
        </p:nvSpPr>
        <p:spPr>
          <a:xfrm>
            <a:off x="6233008" y="1755648"/>
            <a:ext cx="539176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6233008" y="1755648"/>
            <a:ext cx="64008" cy="96012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5" name="Shape 11"/>
          <p:cNvSpPr/>
          <p:nvPr/>
        </p:nvSpPr>
        <p:spPr>
          <a:xfrm>
            <a:off x="6452464" y="1961388"/>
            <a:ext cx="548640" cy="5486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596" y="2109521"/>
            <a:ext cx="252374" cy="25237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147408" y="1883664"/>
            <a:ext cx="4294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Créances clients significatives</a:t>
            </a:r>
            <a:endParaRPr lang="en-US" sz="1250" dirty="0"/>
          </a:p>
        </p:txBody>
      </p:sp>
      <p:sp>
        <p:nvSpPr>
          <p:cNvPr id="18" name="Text 13"/>
          <p:cNvSpPr/>
          <p:nvPr/>
        </p:nvSpPr>
        <p:spPr>
          <a:xfrm>
            <a:off x="7147408" y="2231136"/>
            <a:ext cx="429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5000"/>
              </a:lnSpc>
              <a:buNone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Circularisation systématique sur l'échantillon.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566928" y="2852928"/>
            <a:ext cx="539176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566928" y="2852928"/>
            <a:ext cx="64008" cy="96012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1" name="Shape 16"/>
          <p:cNvSpPr/>
          <p:nvPr/>
        </p:nvSpPr>
        <p:spPr>
          <a:xfrm>
            <a:off x="786384" y="3058668"/>
            <a:ext cx="548640" cy="5486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17" y="3206801"/>
            <a:ext cx="252374" cy="252374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481328" y="2980944"/>
            <a:ext cx="4294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Dettes fournisseurs significatives</a:t>
            </a:r>
            <a:endParaRPr lang="en-US" sz="1250" dirty="0"/>
          </a:p>
        </p:txBody>
      </p:sp>
      <p:sp>
        <p:nvSpPr>
          <p:cNvPr id="24" name="Text 18"/>
          <p:cNvSpPr/>
          <p:nvPr/>
        </p:nvSpPr>
        <p:spPr>
          <a:xfrm>
            <a:off x="1481328" y="3328416"/>
            <a:ext cx="429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5000"/>
              </a:lnSpc>
              <a:buNone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Recommandée, surtout fournisseurs récurrents.</a:t>
            </a:r>
            <a:endParaRPr lang="en-US" sz="1050" dirty="0"/>
          </a:p>
        </p:txBody>
      </p:sp>
      <p:sp>
        <p:nvSpPr>
          <p:cNvPr id="25" name="Shape 19"/>
          <p:cNvSpPr/>
          <p:nvPr/>
        </p:nvSpPr>
        <p:spPr>
          <a:xfrm>
            <a:off x="6233008" y="2852928"/>
            <a:ext cx="539176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6233008" y="2852928"/>
            <a:ext cx="64008" cy="96012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7" name="Shape 21"/>
          <p:cNvSpPr/>
          <p:nvPr/>
        </p:nvSpPr>
        <p:spPr>
          <a:xfrm>
            <a:off x="6452464" y="3058668"/>
            <a:ext cx="548640" cy="5486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596" y="3206801"/>
            <a:ext cx="252374" cy="252374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7147408" y="2980944"/>
            <a:ext cx="4294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Litiges &amp; passifs éventuels</a:t>
            </a:r>
            <a:endParaRPr lang="en-US" sz="1250" dirty="0"/>
          </a:p>
        </p:txBody>
      </p:sp>
      <p:sp>
        <p:nvSpPr>
          <p:cNvPr id="30" name="Text 23"/>
          <p:cNvSpPr/>
          <p:nvPr/>
        </p:nvSpPr>
        <p:spPr>
          <a:xfrm>
            <a:off x="7147408" y="3328416"/>
            <a:ext cx="429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5000"/>
              </a:lnSpc>
              <a:buNone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Avocats du client (NAA 501 §10).</a:t>
            </a:r>
            <a:endParaRPr lang="en-US" sz="1050" dirty="0"/>
          </a:p>
        </p:txBody>
      </p:sp>
      <p:sp>
        <p:nvSpPr>
          <p:cNvPr id="31" name="Shape 24"/>
          <p:cNvSpPr/>
          <p:nvPr/>
        </p:nvSpPr>
        <p:spPr>
          <a:xfrm>
            <a:off x="566928" y="3950208"/>
            <a:ext cx="539176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32" name="Shape 25"/>
          <p:cNvSpPr/>
          <p:nvPr/>
        </p:nvSpPr>
        <p:spPr>
          <a:xfrm>
            <a:off x="566928" y="3950208"/>
            <a:ext cx="64008" cy="96012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3" name="Shape 26"/>
          <p:cNvSpPr/>
          <p:nvPr/>
        </p:nvSpPr>
        <p:spPr>
          <a:xfrm>
            <a:off x="786384" y="4155948"/>
            <a:ext cx="548640" cy="5486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517" y="4304081"/>
            <a:ext cx="252374" cy="252374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1481328" y="4078224"/>
            <a:ext cx="4294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Stocks chez tiers</a:t>
            </a:r>
            <a:endParaRPr lang="en-US" sz="1250" dirty="0"/>
          </a:p>
        </p:txBody>
      </p:sp>
      <p:sp>
        <p:nvSpPr>
          <p:cNvPr id="36" name="Text 28"/>
          <p:cNvSpPr/>
          <p:nvPr/>
        </p:nvSpPr>
        <p:spPr>
          <a:xfrm>
            <a:off x="1481328" y="4425696"/>
            <a:ext cx="429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5000"/>
              </a:lnSpc>
              <a:buNone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Confirmation du tiers détenteur (consignation, dépôts).</a:t>
            </a:r>
            <a:endParaRPr lang="en-US" sz="1050" dirty="0"/>
          </a:p>
        </p:txBody>
      </p:sp>
      <p:sp>
        <p:nvSpPr>
          <p:cNvPr id="37" name="Shape 29"/>
          <p:cNvSpPr/>
          <p:nvPr/>
        </p:nvSpPr>
        <p:spPr>
          <a:xfrm>
            <a:off x="6233008" y="3950208"/>
            <a:ext cx="539176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38" name="Shape 30"/>
          <p:cNvSpPr/>
          <p:nvPr/>
        </p:nvSpPr>
        <p:spPr>
          <a:xfrm>
            <a:off x="6233008" y="3950208"/>
            <a:ext cx="64008" cy="96012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9" name="Shape 31"/>
          <p:cNvSpPr/>
          <p:nvPr/>
        </p:nvSpPr>
        <p:spPr>
          <a:xfrm>
            <a:off x="6452464" y="4155948"/>
            <a:ext cx="548640" cy="5486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40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596" y="4304081"/>
            <a:ext cx="252374" cy="252374"/>
          </a:xfrm>
          <a:prstGeom prst="rect">
            <a:avLst/>
          </a:prstGeom>
        </p:spPr>
      </p:pic>
      <p:sp>
        <p:nvSpPr>
          <p:cNvPr id="41" name="Text 32"/>
          <p:cNvSpPr/>
          <p:nvPr/>
        </p:nvSpPr>
        <p:spPr>
          <a:xfrm>
            <a:off x="7147408" y="4078224"/>
            <a:ext cx="4294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Comptes courants associés &amp; parties liées</a:t>
            </a:r>
            <a:endParaRPr lang="en-US" sz="1250" dirty="0"/>
          </a:p>
        </p:txBody>
      </p:sp>
      <p:sp>
        <p:nvSpPr>
          <p:cNvPr id="42" name="Text 33"/>
          <p:cNvSpPr/>
          <p:nvPr/>
        </p:nvSpPr>
        <p:spPr>
          <a:xfrm>
            <a:off x="7147408" y="4425696"/>
            <a:ext cx="429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5000"/>
              </a:lnSpc>
              <a:buNone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550 ; engagements hors bilan (cautions, garanties).</a:t>
            </a:r>
            <a:endParaRPr lang="en-US" sz="1050" dirty="0"/>
          </a:p>
        </p:txBody>
      </p:sp>
      <p:sp>
        <p:nvSpPr>
          <p:cNvPr id="43" name="Text 3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44" name="Text 3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45" name="Text 3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44</a:t>
            </a:r>
            <a:endParaRPr lang="en-US" sz="11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28 — FORMATS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trois formats de circularisation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graphicFrame>
        <p:nvGraphicFramePr>
          <p:cNvPr id="4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66928" y="1755648"/>
          <a:ext cx="11057839" cy="914400"/>
        </p:xfrm>
        <a:graphic>
          <a:graphicData uri="http://schemas.openxmlformats.org/drawingml/2006/table">
            <a:tbl>
              <a:tblPr/>
              <a:tblGrid>
                <a:gridCol w="2103120"/>
                <a:gridCol w="3657600"/>
                <a:gridCol w="2834640"/>
                <a:gridCol w="2462479"/>
              </a:tblGrid>
              <a:tr h="77724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Format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Définition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Force probante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Cas d'usage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Fermée (positive)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 tiers répond dans tous les cas (confirme ou conteste)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ÉLEVÉE — l'absence de réponse est une non-confirmation à traiter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Clients (défaut), banques, avocats, parties liées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Ouverte (négative)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 tiers ne répond qu'en cas de désaccord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MODÉRÉE — l'absence vaut accord tacite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À éviter sauf soldes nombreux, faibles et peu risqués (§15)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Ouverte blanche (blank)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 tiers indique lui-même le solde, sans montant communiqué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TRÈS ÉLEVÉE — meilleure indépendance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Fournisseurs principaux, banques (recommandé)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9" name="Text 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45</a:t>
            </a:r>
            <a:endParaRPr lang="en-US" sz="11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28 — MÉTHODOLOGIE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Étape 1 — Sélection de l'échantillon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801368"/>
            <a:ext cx="11057839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66928" y="1801368"/>
            <a:ext cx="64008" cy="71323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9" name="Shape 6"/>
          <p:cNvSpPr/>
          <p:nvPr/>
        </p:nvSpPr>
        <p:spPr>
          <a:xfrm>
            <a:off x="786384" y="1906524"/>
            <a:ext cx="502920" cy="50292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72" y="2042312"/>
            <a:ext cx="231343" cy="231343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435608" y="1801368"/>
            <a:ext cx="20116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Matérialité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3493008" y="1801368"/>
            <a:ext cx="7948879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6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Tous les soldes au-dessus d'un seuil (ex. seuil de planification).</a:t>
            </a:r>
            <a:endParaRPr lang="en-US" sz="1150" dirty="0"/>
          </a:p>
        </p:txBody>
      </p:sp>
      <p:sp>
        <p:nvSpPr>
          <p:cNvPr id="13" name="Shape 9"/>
          <p:cNvSpPr/>
          <p:nvPr/>
        </p:nvSpPr>
        <p:spPr>
          <a:xfrm>
            <a:off x="566928" y="2606040"/>
            <a:ext cx="11057839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566928" y="2606040"/>
            <a:ext cx="64008" cy="71323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5" name="Shape 11"/>
          <p:cNvSpPr/>
          <p:nvPr/>
        </p:nvSpPr>
        <p:spPr>
          <a:xfrm>
            <a:off x="786384" y="2711196"/>
            <a:ext cx="502920" cy="50292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72" y="2846984"/>
            <a:ext cx="231343" cy="231343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435608" y="2606040"/>
            <a:ext cx="20116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Risque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3493008" y="2606040"/>
            <a:ext cx="7948879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6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Soldes anciens, comptes en litige, soldes anormaux (clients négatifs, fournisseurs positifs).</a:t>
            </a:r>
            <a:endParaRPr lang="en-US" sz="1150" dirty="0"/>
          </a:p>
        </p:txBody>
      </p:sp>
      <p:sp>
        <p:nvSpPr>
          <p:cNvPr id="19" name="Shape 14"/>
          <p:cNvSpPr/>
          <p:nvPr/>
        </p:nvSpPr>
        <p:spPr>
          <a:xfrm>
            <a:off x="566928" y="3410712"/>
            <a:ext cx="11057839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566928" y="3410712"/>
            <a:ext cx="64008" cy="71323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1" name="Shape 16"/>
          <p:cNvSpPr/>
          <p:nvPr/>
        </p:nvSpPr>
        <p:spPr>
          <a:xfrm>
            <a:off x="786384" y="3515868"/>
            <a:ext cx="502920" cy="50292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172" y="3651656"/>
            <a:ext cx="231343" cy="231343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435608" y="3410712"/>
            <a:ext cx="20116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Couverture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3493008" y="3410712"/>
            <a:ext cx="7948879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6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Couvrir 60-80 % du montant total du poste (top + sondage).</a:t>
            </a:r>
            <a:endParaRPr lang="en-US" sz="1150" dirty="0"/>
          </a:p>
        </p:txBody>
      </p:sp>
      <p:sp>
        <p:nvSpPr>
          <p:cNvPr id="25" name="Shape 19"/>
          <p:cNvSpPr/>
          <p:nvPr/>
        </p:nvSpPr>
        <p:spPr>
          <a:xfrm>
            <a:off x="566928" y="4215384"/>
            <a:ext cx="11057839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566928" y="4215384"/>
            <a:ext cx="64008" cy="71323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7" name="Shape 21"/>
          <p:cNvSpPr/>
          <p:nvPr/>
        </p:nvSpPr>
        <p:spPr>
          <a:xfrm>
            <a:off x="786384" y="4320540"/>
            <a:ext cx="502920" cy="50292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172" y="4456328"/>
            <a:ext cx="231343" cy="231343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1435608" y="4215384"/>
            <a:ext cx="20116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Aléatoire</a:t>
            </a:r>
            <a:endParaRPr lang="en-US" sz="1300" dirty="0"/>
          </a:p>
        </p:txBody>
      </p:sp>
      <p:sp>
        <p:nvSpPr>
          <p:cNvPr id="30" name="Text 23"/>
          <p:cNvSpPr/>
          <p:nvPr/>
        </p:nvSpPr>
        <p:spPr>
          <a:xfrm>
            <a:off x="3493008" y="4215384"/>
            <a:ext cx="7948879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6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Sélection statistique sur les soldes inférieurs au seuil.</a:t>
            </a:r>
            <a:endParaRPr lang="en-US" sz="1150" dirty="0"/>
          </a:p>
        </p:txBody>
      </p:sp>
      <p:sp>
        <p:nvSpPr>
          <p:cNvPr id="31" name="Shape 24"/>
          <p:cNvSpPr/>
          <p:nvPr/>
        </p:nvSpPr>
        <p:spPr>
          <a:xfrm>
            <a:off x="566928" y="5020056"/>
            <a:ext cx="11057839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32" name="Shape 25"/>
          <p:cNvSpPr/>
          <p:nvPr/>
        </p:nvSpPr>
        <p:spPr>
          <a:xfrm>
            <a:off x="566928" y="5020056"/>
            <a:ext cx="64008" cy="71323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3" name="Shape 26"/>
          <p:cNvSpPr/>
          <p:nvPr/>
        </p:nvSpPr>
        <p:spPr>
          <a:xfrm>
            <a:off x="786384" y="5125212"/>
            <a:ext cx="502920" cy="50292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172" y="5261000"/>
            <a:ext cx="231343" cy="231343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1435608" y="5020056"/>
            <a:ext cx="20116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Qualitatif</a:t>
            </a:r>
            <a:endParaRPr lang="en-US" sz="1300" dirty="0"/>
          </a:p>
        </p:txBody>
      </p:sp>
      <p:sp>
        <p:nvSpPr>
          <p:cNvPr id="36" name="Text 28"/>
          <p:cNvSpPr/>
          <p:nvPr/>
        </p:nvSpPr>
        <p:spPr>
          <a:xfrm>
            <a:off x="3493008" y="5020056"/>
            <a:ext cx="7948879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6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Parties liées (NAA 550), nouveaux tiers, mouvements inhabituels.</a:t>
            </a:r>
            <a:endParaRPr lang="en-US" sz="1150" dirty="0"/>
          </a:p>
        </p:txBody>
      </p:sp>
      <p:sp>
        <p:nvSpPr>
          <p:cNvPr id="37" name="Text 2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38" name="Text 3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39" name="Text 3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46</a:t>
            </a:r>
            <a:endParaRPr lang="en-US" sz="11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28 — MÉTHODOLOGIE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Étape 2 — Rédaction &amp; envoi du courrier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66928" y="1755648"/>
            <a:ext cx="6081812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lnSpc>
                <a:spcPct val="102000"/>
              </a:lnSpc>
              <a:spcAft>
                <a:spcPts val="13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Rédigé sur papier à en-tête du CLIENT (pour faciliter l'identification par le tiers).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13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Signé par un dirigeant habilité du client.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13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Mentionner l'adresse de retour de l'AUDITEUR (et non du client), enveloppe préaffranchie.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13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Comporter la date, le solde, la référence interne du client, et la demande explicite de confirmation.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6831620" y="1755648"/>
            <a:ext cx="4793148" cy="3291840"/>
          </a:xfrm>
          <a:prstGeom prst="rect">
            <a:avLst/>
          </a:prstGeom>
          <a:solidFill>
            <a:srgbClr val="EAF5EE"/>
          </a:solidFill>
          <a:ln w="15875">
            <a:solidFill>
              <a:srgbClr val="1F8A4C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6831620" y="1755648"/>
            <a:ext cx="82296" cy="3291840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10" name="Shape 7"/>
          <p:cNvSpPr/>
          <p:nvPr/>
        </p:nvSpPr>
        <p:spPr>
          <a:xfrm>
            <a:off x="7087652" y="1993392"/>
            <a:ext cx="566928" cy="56692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22" y="2146463"/>
            <a:ext cx="260787" cy="260787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800884" y="1975104"/>
            <a:ext cx="36044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Circularisation bancaire — contenu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7800884" y="2395728"/>
            <a:ext cx="3604428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Solde à la clôture (DA et devises).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Opérations en devises.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Engagements donnés et reçus.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Escomptes &amp; plafonds.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Nantissements.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Comptes inactifs et autres comptes ouverts.</a:t>
            </a:r>
            <a:endParaRPr lang="en-US" sz="1100" dirty="0"/>
          </a:p>
        </p:txBody>
      </p:sp>
      <p:sp>
        <p:nvSpPr>
          <p:cNvPr id="14" name="Text 10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6" name="Text 12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47</a:t>
            </a:r>
            <a:endParaRPr lang="en-US" sz="11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28 — MÉTHODOLOGIE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Étape 3 — Suivi &amp; relances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847088"/>
            <a:ext cx="11057839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66928" y="1847088"/>
            <a:ext cx="64008" cy="77724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9" name="Shape 6"/>
          <p:cNvSpPr/>
          <p:nvPr/>
        </p:nvSpPr>
        <p:spPr>
          <a:xfrm>
            <a:off x="768096" y="1984248"/>
            <a:ext cx="502920" cy="502920"/>
          </a:xfrm>
          <a:prstGeom prst="ellipse">
            <a:avLst/>
          </a:prstGeom>
          <a:solidFill>
            <a:srgbClr val="0091DA"/>
          </a:solidFill>
          <a:ln/>
        </p:spPr>
      </p:sp>
      <p:sp>
        <p:nvSpPr>
          <p:cNvPr id="10" name="Text 7"/>
          <p:cNvSpPr/>
          <p:nvPr/>
        </p:nvSpPr>
        <p:spPr>
          <a:xfrm>
            <a:off x="768096" y="198424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481328" y="1847088"/>
            <a:ext cx="2560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Envoi initial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4133088" y="1847088"/>
            <a:ext cx="7308799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7000"/>
              </a:lnSpc>
              <a:buNone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Délai 3 à 4 semaines.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566928" y="2734056"/>
            <a:ext cx="11057839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566928" y="2734056"/>
            <a:ext cx="64008" cy="77724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5" name="Shape 12"/>
          <p:cNvSpPr/>
          <p:nvPr/>
        </p:nvSpPr>
        <p:spPr>
          <a:xfrm>
            <a:off x="768096" y="2871216"/>
            <a:ext cx="502920" cy="502920"/>
          </a:xfrm>
          <a:prstGeom prst="ellipse">
            <a:avLst/>
          </a:prstGeom>
          <a:solidFill>
            <a:srgbClr val="0091DA"/>
          </a:solidFill>
          <a:ln/>
        </p:spPr>
      </p:sp>
      <p:sp>
        <p:nvSpPr>
          <p:cNvPr id="16" name="Text 13"/>
          <p:cNvSpPr/>
          <p:nvPr/>
        </p:nvSpPr>
        <p:spPr>
          <a:xfrm>
            <a:off x="768096" y="2871216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1481328" y="2734056"/>
            <a:ext cx="2560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1ʳᵉ relance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4133088" y="2734056"/>
            <a:ext cx="7308799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7000"/>
              </a:lnSpc>
              <a:buNone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Après 3 semaines — courrier identique + mention « rappel ».</a:t>
            </a:r>
            <a:endParaRPr lang="en-US" sz="1200" dirty="0"/>
          </a:p>
        </p:txBody>
      </p:sp>
      <p:sp>
        <p:nvSpPr>
          <p:cNvPr id="19" name="Shape 16"/>
          <p:cNvSpPr/>
          <p:nvPr/>
        </p:nvSpPr>
        <p:spPr>
          <a:xfrm>
            <a:off x="566928" y="3621024"/>
            <a:ext cx="11057839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0" name="Shape 17"/>
          <p:cNvSpPr/>
          <p:nvPr/>
        </p:nvSpPr>
        <p:spPr>
          <a:xfrm>
            <a:off x="566928" y="3621024"/>
            <a:ext cx="64008" cy="77724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1" name="Shape 18"/>
          <p:cNvSpPr/>
          <p:nvPr/>
        </p:nvSpPr>
        <p:spPr>
          <a:xfrm>
            <a:off x="768096" y="3758184"/>
            <a:ext cx="502920" cy="502920"/>
          </a:xfrm>
          <a:prstGeom prst="ellipse">
            <a:avLst/>
          </a:prstGeom>
          <a:solidFill>
            <a:srgbClr val="0091DA"/>
          </a:solidFill>
          <a:ln/>
        </p:spPr>
      </p:sp>
      <p:sp>
        <p:nvSpPr>
          <p:cNvPr id="22" name="Text 19"/>
          <p:cNvSpPr/>
          <p:nvPr/>
        </p:nvSpPr>
        <p:spPr>
          <a:xfrm>
            <a:off x="768096" y="3758184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1481328" y="3621024"/>
            <a:ext cx="2560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2ᵉ relance</a:t>
            </a:r>
            <a:endParaRPr lang="en-US" sz="1300" dirty="0"/>
          </a:p>
        </p:txBody>
      </p:sp>
      <p:sp>
        <p:nvSpPr>
          <p:cNvPr id="24" name="Text 21"/>
          <p:cNvSpPr/>
          <p:nvPr/>
        </p:nvSpPr>
        <p:spPr>
          <a:xfrm>
            <a:off x="4133088" y="3621024"/>
            <a:ext cx="7308799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7000"/>
              </a:lnSpc>
              <a:buNone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Après 5 semaines — téléphone, e-mail si possible.</a:t>
            </a:r>
            <a:endParaRPr lang="en-US" sz="1200" dirty="0"/>
          </a:p>
        </p:txBody>
      </p:sp>
      <p:sp>
        <p:nvSpPr>
          <p:cNvPr id="25" name="Shape 22"/>
          <p:cNvSpPr/>
          <p:nvPr/>
        </p:nvSpPr>
        <p:spPr>
          <a:xfrm>
            <a:off x="566928" y="4507992"/>
            <a:ext cx="11057839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6" name="Shape 23"/>
          <p:cNvSpPr/>
          <p:nvPr/>
        </p:nvSpPr>
        <p:spPr>
          <a:xfrm>
            <a:off x="566928" y="4507992"/>
            <a:ext cx="64008" cy="77724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7" name="Shape 24"/>
          <p:cNvSpPr/>
          <p:nvPr/>
        </p:nvSpPr>
        <p:spPr>
          <a:xfrm>
            <a:off x="768096" y="4645152"/>
            <a:ext cx="502920" cy="502920"/>
          </a:xfrm>
          <a:prstGeom prst="ellipse">
            <a:avLst/>
          </a:prstGeom>
          <a:solidFill>
            <a:srgbClr val="0091DA"/>
          </a:solidFill>
          <a:ln/>
        </p:spPr>
      </p:sp>
      <p:sp>
        <p:nvSpPr>
          <p:cNvPr id="28" name="Text 25"/>
          <p:cNvSpPr/>
          <p:nvPr/>
        </p:nvSpPr>
        <p:spPr>
          <a:xfrm>
            <a:off x="768096" y="4645152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1481328" y="4507992"/>
            <a:ext cx="2560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Contexte algérien</a:t>
            </a:r>
            <a:endParaRPr lang="en-US" sz="1300" dirty="0"/>
          </a:p>
        </p:txBody>
      </p:sp>
      <p:sp>
        <p:nvSpPr>
          <p:cNvPr id="30" name="Text 27"/>
          <p:cNvSpPr/>
          <p:nvPr/>
        </p:nvSpPr>
        <p:spPr>
          <a:xfrm>
            <a:off x="4133088" y="4507992"/>
            <a:ext cx="7308799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7000"/>
              </a:lnSpc>
              <a:buNone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Délais postaux longs → double envoi postal + e-mail (avec accord du client).</a:t>
            </a:r>
            <a:endParaRPr lang="en-US" sz="1200" dirty="0"/>
          </a:p>
        </p:txBody>
      </p:sp>
      <p:sp>
        <p:nvSpPr>
          <p:cNvPr id="31" name="Text 28"/>
          <p:cNvSpPr/>
          <p:nvPr/>
        </p:nvSpPr>
        <p:spPr>
          <a:xfrm>
            <a:off x="566928" y="5413248"/>
            <a:ext cx="1105783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Documenter chaque relance : date, mode, interlocuteur.</a:t>
            </a:r>
            <a:endParaRPr lang="en-US" sz="1150" dirty="0"/>
          </a:p>
        </p:txBody>
      </p:sp>
      <p:sp>
        <p:nvSpPr>
          <p:cNvPr id="32" name="Text 2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33" name="Text 3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34" name="Text 3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48</a:t>
            </a:r>
            <a:endParaRPr lang="en-US" sz="11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28 — MÉTHODOLOGIE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Étape 4 — Exploitation des réponses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graphicFrame>
        <p:nvGraphicFramePr>
          <p:cNvPr id="5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66928" y="1755648"/>
          <a:ext cx="11057839" cy="914400"/>
        </p:xfrm>
        <a:graphic>
          <a:graphicData uri="http://schemas.openxmlformats.org/drawingml/2006/table">
            <a:tbl>
              <a:tblPr/>
              <a:tblGrid>
                <a:gridCol w="3931920"/>
                <a:gridCol w="7125919"/>
              </a:tblGrid>
              <a:tr h="71323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Situation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D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Action de l'auditeur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DA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Réponse SANS écart (solde confirmé)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Élément probant fort. Documenter, classer dans le dossier.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Réponse AVEC écart &lt; seuil d'investigation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Documenter, classer ; ne pas pousser sauf accumulation suspecte.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Réponse AVEC écart significatif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Investiguer : explication du client, pièces justificatives (factures en transit, avoirs, paiements en cours), corriger ou laisser en suspens documenté.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PAS DE RÉPONSE après 2 relances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Procédures alternatives obligatoires. Documenter la non-réponse.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9" name="Text 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49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PRÉSENTATION DE LA JOURNÉE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Trois familles de compétences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3503066" cy="356616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66928" y="1755648"/>
            <a:ext cx="3503066" cy="82296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9" name="Shape 6"/>
          <p:cNvSpPr/>
          <p:nvPr/>
        </p:nvSpPr>
        <p:spPr>
          <a:xfrm>
            <a:off x="1934413" y="2075688"/>
            <a:ext cx="768096" cy="768096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99" y="2283074"/>
            <a:ext cx="353324" cy="35332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66928" y="2944368"/>
            <a:ext cx="350306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Connaissances</a:t>
            </a:r>
            <a:endParaRPr lang="en-US" sz="1700" dirty="0"/>
          </a:p>
        </p:txBody>
      </p:sp>
      <p:sp>
        <p:nvSpPr>
          <p:cNvPr id="12" name="Text 8"/>
          <p:cNvSpPr/>
          <p:nvPr/>
        </p:nvSpPr>
        <p:spPr>
          <a:xfrm>
            <a:off x="822960" y="3447288"/>
            <a:ext cx="3045866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Exigences détaillées des NAA 500/501/505/520/530/560/580/610/620.</a:t>
            </a:r>
            <a:endParaRPr lang="en-US" sz="1100" dirty="0"/>
          </a:p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Principe du fait générateur SCF.</a:t>
            </a:r>
            <a:endParaRPr lang="en-US" sz="1100" dirty="0"/>
          </a:p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Méthodes statistiques de sondage.</a:t>
            </a:r>
            <a:endParaRPr lang="en-US" sz="1100" dirty="0"/>
          </a:p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Bases du data analytics en audit.</a:t>
            </a:r>
            <a:endParaRPr lang="en-US" sz="1100" dirty="0"/>
          </a:p>
        </p:txBody>
      </p:sp>
      <p:sp>
        <p:nvSpPr>
          <p:cNvPr id="13" name="Shape 9"/>
          <p:cNvSpPr/>
          <p:nvPr/>
        </p:nvSpPr>
        <p:spPr>
          <a:xfrm>
            <a:off x="4344314" y="1755648"/>
            <a:ext cx="3503066" cy="356616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4344314" y="1755648"/>
            <a:ext cx="3503066" cy="82296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5" name="Shape 11"/>
          <p:cNvSpPr/>
          <p:nvPr/>
        </p:nvSpPr>
        <p:spPr>
          <a:xfrm>
            <a:off x="5711800" y="2075688"/>
            <a:ext cx="768096" cy="768096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186" y="2283074"/>
            <a:ext cx="353324" cy="35332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4344314" y="2944368"/>
            <a:ext cx="350306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Savoir-faire</a:t>
            </a:r>
            <a:endParaRPr lang="en-US" sz="1700" dirty="0"/>
          </a:p>
        </p:txBody>
      </p:sp>
      <p:sp>
        <p:nvSpPr>
          <p:cNvPr id="18" name="Text 13"/>
          <p:cNvSpPr/>
          <p:nvPr/>
        </p:nvSpPr>
        <p:spPr>
          <a:xfrm>
            <a:off x="4600346" y="3447288"/>
            <a:ext cx="3045866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Conception d'un test de cut-off.</a:t>
            </a:r>
            <a:endParaRPr lang="en-US" sz="1100" dirty="0"/>
          </a:p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Élaboration d'une circularisation et exploitation des réponses.</a:t>
            </a:r>
            <a:endParaRPr lang="en-US" sz="1100" dirty="0"/>
          </a:p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Calcul d'un échantillon MUS.</a:t>
            </a:r>
            <a:endParaRPr lang="en-US" sz="1100" dirty="0"/>
          </a:p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Conduite d'inventaire &amp; revue subséquente.</a:t>
            </a:r>
            <a:endParaRPr lang="en-US" sz="1100" dirty="0"/>
          </a:p>
        </p:txBody>
      </p:sp>
      <p:sp>
        <p:nvSpPr>
          <p:cNvPr id="19" name="Shape 14"/>
          <p:cNvSpPr/>
          <p:nvPr/>
        </p:nvSpPr>
        <p:spPr>
          <a:xfrm>
            <a:off x="8121701" y="1755648"/>
            <a:ext cx="3503066" cy="356616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8121701" y="1755648"/>
            <a:ext cx="3503066" cy="82296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21" name="Shape 16"/>
          <p:cNvSpPr/>
          <p:nvPr/>
        </p:nvSpPr>
        <p:spPr>
          <a:xfrm>
            <a:off x="9489186" y="2075688"/>
            <a:ext cx="768096" cy="768096"/>
          </a:xfrm>
          <a:prstGeom prst="ellipse">
            <a:avLst/>
          </a:prstGeom>
          <a:solidFill>
            <a:srgbClr val="00A39A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572" y="2283074"/>
            <a:ext cx="353324" cy="353324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8121701" y="2944368"/>
            <a:ext cx="350306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Savoir-être</a:t>
            </a:r>
            <a:endParaRPr lang="en-US" sz="1700" dirty="0"/>
          </a:p>
        </p:txBody>
      </p:sp>
      <p:sp>
        <p:nvSpPr>
          <p:cNvPr id="24" name="Text 18"/>
          <p:cNvSpPr/>
          <p:nvPr/>
        </p:nvSpPr>
        <p:spPr>
          <a:xfrm>
            <a:off x="8377733" y="3447288"/>
            <a:ext cx="3045866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Rigueur dans la traçabilité.</a:t>
            </a:r>
            <a:endParaRPr lang="en-US" sz="1100" dirty="0"/>
          </a:p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Communication écrite avec les tiers.</a:t>
            </a:r>
            <a:endParaRPr lang="en-US" sz="1100" dirty="0"/>
          </a:p>
          <a:p>
            <a:pPr marL="177800" indent="-177800">
              <a:lnSpc>
                <a:spcPct val="102000"/>
              </a:lnSpc>
              <a:spcAft>
                <a:spcPts val="7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Intégration des outils numériques sans abandon du jugement professionnel.</a:t>
            </a:r>
            <a:endParaRPr lang="en-US" sz="1100" dirty="0"/>
          </a:p>
        </p:txBody>
      </p:sp>
      <p:sp>
        <p:nvSpPr>
          <p:cNvPr id="25" name="Text 1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6" name="Text 2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7" name="Text 2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13H30 — NON-RÉPONSE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Procédures alternatives (NAA 505 §11-12)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868680"/>
          </a:xfrm>
          <a:prstGeom prst="rect">
            <a:avLst/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86868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Principe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77440"/>
            <a:ext cx="9869119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Lorsqu'une circularisation reste sans réponse, l'auditeur met en œuvre des procédures alternatives pour obtenir des éléments probants équivalents.</a:t>
            </a:r>
            <a:endParaRPr lang="en-US" sz="1250" dirty="0"/>
          </a:p>
        </p:txBody>
      </p:sp>
      <p:sp>
        <p:nvSpPr>
          <p:cNvPr id="13" name="Shape 9"/>
          <p:cNvSpPr/>
          <p:nvPr/>
        </p:nvSpPr>
        <p:spPr>
          <a:xfrm>
            <a:off x="566928" y="2852928"/>
            <a:ext cx="11057839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566928" y="2852928"/>
            <a:ext cx="64008" cy="84124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5" name="Shape 11"/>
          <p:cNvSpPr/>
          <p:nvPr/>
        </p:nvSpPr>
        <p:spPr>
          <a:xfrm>
            <a:off x="795528" y="2990088"/>
            <a:ext cx="566928" cy="566928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99" y="3143159"/>
            <a:ext cx="260787" cy="260787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527048" y="2852928"/>
            <a:ext cx="274320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Revue subséquente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4315968" y="2852928"/>
            <a:ext cx="712591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6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Clients : vérifier l'encaissement du solde après clôture (jan.-fév. N+1). Fournisseurs : vérifier le paiement après clôture.</a:t>
            </a:r>
            <a:endParaRPr lang="en-US" sz="1150" dirty="0"/>
          </a:p>
        </p:txBody>
      </p:sp>
      <p:sp>
        <p:nvSpPr>
          <p:cNvPr id="19" name="Shape 14"/>
          <p:cNvSpPr/>
          <p:nvPr/>
        </p:nvSpPr>
        <p:spPr>
          <a:xfrm>
            <a:off x="566928" y="3813048"/>
            <a:ext cx="11057839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566928" y="3813048"/>
            <a:ext cx="64008" cy="84124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1" name="Shape 16"/>
          <p:cNvSpPr/>
          <p:nvPr/>
        </p:nvSpPr>
        <p:spPr>
          <a:xfrm>
            <a:off x="795528" y="3950208"/>
            <a:ext cx="566928" cy="566928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99" y="4103279"/>
            <a:ext cx="260787" cy="260787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527048" y="3813048"/>
            <a:ext cx="274320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Examen des justificatifs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4315968" y="3813048"/>
            <a:ext cx="712591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6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Clients : factures, BL, contrats, commandes. Fournisseurs : factures, BL, contrats.</a:t>
            </a:r>
            <a:endParaRPr lang="en-US" sz="1150" dirty="0"/>
          </a:p>
        </p:txBody>
      </p:sp>
      <p:sp>
        <p:nvSpPr>
          <p:cNvPr id="25" name="Shape 19"/>
          <p:cNvSpPr/>
          <p:nvPr/>
        </p:nvSpPr>
        <p:spPr>
          <a:xfrm>
            <a:off x="566928" y="4773168"/>
            <a:ext cx="11057839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566928" y="4773168"/>
            <a:ext cx="64008" cy="84124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7" name="Shape 21"/>
          <p:cNvSpPr/>
          <p:nvPr/>
        </p:nvSpPr>
        <p:spPr>
          <a:xfrm>
            <a:off x="795528" y="4910328"/>
            <a:ext cx="566928" cy="566928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599" y="5063399"/>
            <a:ext cx="260787" cy="260787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1527048" y="4773168"/>
            <a:ext cx="274320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Procédures analytiques</a:t>
            </a:r>
            <a:endParaRPr lang="en-US" sz="1300" dirty="0"/>
          </a:p>
        </p:txBody>
      </p:sp>
      <p:sp>
        <p:nvSpPr>
          <p:cNvPr id="30" name="Text 23"/>
          <p:cNvSpPr/>
          <p:nvPr/>
        </p:nvSpPr>
        <p:spPr>
          <a:xfrm>
            <a:off x="4315968" y="4773168"/>
            <a:ext cx="712591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6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Comparaison pluriannuelle : évolution par tiers, cohérence avec le volume d'activité.</a:t>
            </a:r>
            <a:endParaRPr lang="en-US" sz="1150" dirty="0"/>
          </a:p>
        </p:txBody>
      </p:sp>
      <p:sp>
        <p:nvSpPr>
          <p:cNvPr id="31" name="Text 2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32" name="Text 2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33" name="Text 2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50</a:t>
            </a:r>
            <a:endParaRPr lang="en-US" sz="11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1F8A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13H30 — SPÉCIFICITÉ ALGÉRIENNE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Circularisation bancaire — Banque d'Algérie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914400"/>
          </a:xfrm>
          <a:prstGeom prst="rect">
            <a:avLst/>
          </a:prstGeom>
          <a:solidFill>
            <a:srgbClr val="EAF5EE"/>
          </a:solidFill>
          <a:ln w="15875">
            <a:solidFill>
              <a:srgbClr val="1F8A4C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914400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Contexte : contrôle des changes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77440"/>
            <a:ext cx="9869119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Règlement 07-01 de la Banque d'Algérie sur les transactions courantes avec l'étranger. La circularisation bancaire revêt une importance critique : une lettre par établissement bancaire.</a:t>
            </a:r>
            <a:endParaRPr lang="en-US" sz="1250" dirty="0"/>
          </a:p>
        </p:txBody>
      </p:sp>
      <p:sp>
        <p:nvSpPr>
          <p:cNvPr id="13" name="Text 9"/>
          <p:cNvSpPr/>
          <p:nvPr/>
        </p:nvSpPr>
        <p:spPr>
          <a:xfrm>
            <a:off x="566928" y="2898648"/>
            <a:ext cx="1105783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lettre doit couvrir :</a:t>
            </a:r>
            <a:endParaRPr lang="en-US" sz="1300" dirty="0"/>
          </a:p>
        </p:txBody>
      </p:sp>
      <p:sp>
        <p:nvSpPr>
          <p:cNvPr id="14" name="Text 10"/>
          <p:cNvSpPr/>
          <p:nvPr/>
        </p:nvSpPr>
        <p:spPr>
          <a:xfrm>
            <a:off x="566928" y="3218688"/>
            <a:ext cx="11057839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lnSpc>
                <a:spcPct val="102000"/>
              </a:lnSpc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Tous les comptes ouverts au nom de l'entité (DA et devises).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Toutes les opérations sur l'exercice (mouvements significatifs).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Engagements donnés (cautions, garanties bancaires, lettres de crédit).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Engagements reçus (lignes de crédit, plafonds d'escompte).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Nantissements et hypothèques constitués.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Comptes inactifs ou clôturés en cours d'exercice.</a:t>
            </a:r>
            <a:endParaRPr lang="en-US" sz="1250" dirty="0"/>
          </a:p>
        </p:txBody>
      </p:sp>
      <p:sp>
        <p:nvSpPr>
          <p:cNvPr id="15" name="Text 11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16" name="Text 12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7" name="Text 13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51</a:t>
            </a:r>
            <a:endParaRPr lang="en-US" sz="11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13H30 — CIRCULARISATION AVOCATS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Identifier les litiges (NAA 501 §10)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868680"/>
          </a:xfrm>
          <a:prstGeom prst="rect">
            <a:avLst/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86868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Obligation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77440"/>
            <a:ext cx="9869119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NAA 501 §10 impose la circularisation des avocats du client pour identifier les litiges en cours et leur quantification éventuelle. Compatible avec le secret professionnel : l'autorisation du client est nécessaire.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566928" y="2852928"/>
            <a:ext cx="1105783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lettre demande :</a:t>
            </a:r>
            <a:endParaRPr lang="en-US" sz="1300" dirty="0"/>
          </a:p>
        </p:txBody>
      </p:sp>
      <p:sp>
        <p:nvSpPr>
          <p:cNvPr id="14" name="Text 10"/>
          <p:cNvSpPr/>
          <p:nvPr/>
        </p:nvSpPr>
        <p:spPr>
          <a:xfrm>
            <a:off x="566928" y="3172968"/>
            <a:ext cx="11057839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lnSpc>
                <a:spcPct val="102000"/>
              </a:lnSpc>
              <a:spcAft>
                <a:spcPts val="13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liste exhaustive des dossiers traités pour l'entité — en cours et clos sur l'exercice.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3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 chaque dossier : nature du litige, parties, montant en jeu, état d'avancement, probabilité de condamnation, opinion juridique sur l'issue.</a:t>
            </a:r>
            <a:endParaRPr lang="en-US" sz="1300" dirty="0"/>
          </a:p>
          <a:p>
            <a:pPr marL="177800" indent="-177800">
              <a:lnSpc>
                <a:spcPct val="102000"/>
              </a:lnSpc>
              <a:spcAft>
                <a:spcPts val="1300"/>
              </a:spcAft>
              <a:buSzPct val="100000"/>
              <a:buChar char="•"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honoraires facturés et restant dus.</a:t>
            </a:r>
            <a:endParaRPr lang="en-US" sz="1300" dirty="0"/>
          </a:p>
        </p:txBody>
      </p:sp>
      <p:sp>
        <p:nvSpPr>
          <p:cNvPr id="15" name="Text 11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16" name="Text 12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7" name="Text 13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52</a:t>
            </a:r>
            <a:endParaRPr lang="en-US" sz="11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68A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13H30 — MISE EN PRATIQUE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Circularisation fournisseurs — SPA industrielle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66928" y="1755648"/>
            <a:ext cx="11057839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 850 M DA · 80 fournisseurs (25 = 85 % de la dette) · seuil de planification 4 M DA.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566928" y="2167128"/>
            <a:ext cx="5391760" cy="1371600"/>
          </a:xfrm>
          <a:prstGeom prst="rect">
            <a:avLst/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66928" y="2167128"/>
            <a:ext cx="82296" cy="137160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10" name="Shape 7"/>
          <p:cNvSpPr/>
          <p:nvPr/>
        </p:nvSpPr>
        <p:spPr>
          <a:xfrm>
            <a:off x="822960" y="240487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557943"/>
            <a:ext cx="260787" cy="260787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536192" y="238658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Sélection (36 lettres)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1536192" y="2807208"/>
            <a:ext cx="42030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 fournisseurs principaux (85 % de la dette).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+ 8 fournisseurs aléatoires (longue traîne).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+ 3 spécifiques : parties liées, nouveaux, en litige.</a:t>
            </a:r>
            <a:endParaRPr lang="en-US" sz="1100" dirty="0"/>
          </a:p>
        </p:txBody>
      </p:sp>
      <p:sp>
        <p:nvSpPr>
          <p:cNvPr id="14" name="Shape 10"/>
          <p:cNvSpPr/>
          <p:nvPr/>
        </p:nvSpPr>
        <p:spPr>
          <a:xfrm>
            <a:off x="6233008" y="2167128"/>
            <a:ext cx="5391760" cy="1371600"/>
          </a:xfrm>
          <a:prstGeom prst="rect">
            <a:avLst/>
          </a:prstGeom>
          <a:solidFill>
            <a:srgbClr val="F3F6FB"/>
          </a:solidFill>
          <a:ln w="15875">
            <a:solidFill>
              <a:srgbClr val="0091DA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6233008" y="2167128"/>
            <a:ext cx="82296" cy="137160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6" name="Shape 12"/>
          <p:cNvSpPr/>
          <p:nvPr/>
        </p:nvSpPr>
        <p:spPr>
          <a:xfrm>
            <a:off x="6489040" y="2404872"/>
            <a:ext cx="566928" cy="566928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10" y="2557943"/>
            <a:ext cx="260787" cy="260787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7202272" y="238658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Format</a:t>
            </a:r>
            <a:endParaRPr lang="en-US" sz="1400" dirty="0"/>
          </a:p>
        </p:txBody>
      </p:sp>
      <p:sp>
        <p:nvSpPr>
          <p:cNvPr id="19" name="Text 14"/>
          <p:cNvSpPr/>
          <p:nvPr/>
        </p:nvSpPr>
        <p:spPr>
          <a:xfrm>
            <a:off x="7202272" y="2807208"/>
            <a:ext cx="42030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Ouverte blanche (blank) : le fournisseur indique lui-même le solde.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Fermée pour comptes courants associés &amp; parties liées.</a:t>
            </a:r>
            <a:endParaRPr lang="en-US" sz="1100" dirty="0"/>
          </a:p>
        </p:txBody>
      </p:sp>
      <p:sp>
        <p:nvSpPr>
          <p:cNvPr id="20" name="Shape 15"/>
          <p:cNvSpPr/>
          <p:nvPr/>
        </p:nvSpPr>
        <p:spPr>
          <a:xfrm>
            <a:off x="566928" y="3721608"/>
            <a:ext cx="11057839" cy="1691640"/>
          </a:xfrm>
          <a:prstGeom prst="rect">
            <a:avLst/>
          </a:prstGeom>
          <a:solidFill>
            <a:srgbClr val="EAF5EE"/>
          </a:solidFill>
          <a:ln w="15875">
            <a:solidFill>
              <a:srgbClr val="1F8A4C"/>
            </a:solidFill>
            <a:prstDash val="solid"/>
          </a:ln>
        </p:spPr>
      </p:sp>
      <p:sp>
        <p:nvSpPr>
          <p:cNvPr id="21" name="Shape 16"/>
          <p:cNvSpPr/>
          <p:nvPr/>
        </p:nvSpPr>
        <p:spPr>
          <a:xfrm>
            <a:off x="566928" y="3721608"/>
            <a:ext cx="82296" cy="1691640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22" name="Shape 17"/>
          <p:cNvSpPr/>
          <p:nvPr/>
        </p:nvSpPr>
        <p:spPr>
          <a:xfrm>
            <a:off x="822960" y="3959352"/>
            <a:ext cx="566928" cy="56692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31" y="4112423"/>
            <a:ext cx="260787" cy="260787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536192" y="394106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Contenu type du courrier (en-tête client)</a:t>
            </a:r>
            <a:endParaRPr lang="en-US" sz="1400" dirty="0"/>
          </a:p>
        </p:txBody>
      </p:sp>
      <p:sp>
        <p:nvSpPr>
          <p:cNvPr id="25" name="Text 19"/>
          <p:cNvSpPr/>
          <p:nvPr/>
        </p:nvSpPr>
        <p:spPr>
          <a:xfrm>
            <a:off x="1536192" y="4361688"/>
            <a:ext cx="9869119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Objet : « Confirmation de solde — Audit légal exercice N ».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Demande : (i) solde au 31/12/N, (ii) détail des factures, (iii) engagements donnés/reçus, (iv) litiges en cours.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Réponse à adresser EXCLUSIVEMENT au cabinet (adresse complète). Signé : dirigeant habilité.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Procédures alternatives prévues : revue subséquente des décaissements, examen des factures/BL, analytique.</a:t>
            </a:r>
            <a:endParaRPr lang="en-US" sz="1100" dirty="0"/>
          </a:p>
        </p:txBody>
      </p:sp>
      <p:sp>
        <p:nvSpPr>
          <p:cNvPr id="26" name="Text 20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7" name="Text 21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8" name="Text 22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53</a:t>
            </a:r>
            <a:endParaRPr lang="en-US" sz="11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solidFill>
          <a:srgbClr val="00338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rgbClr val="002A73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1005840"/>
            <a:ext cx="310896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06</a:t>
            </a:r>
            <a:endParaRPr lang="en-US" sz="15000" dirty="0"/>
          </a:p>
        </p:txBody>
      </p:sp>
      <p:sp>
        <p:nvSpPr>
          <p:cNvPr id="4" name="Text 2"/>
          <p:cNvSpPr/>
          <p:nvPr/>
        </p:nvSpPr>
        <p:spPr>
          <a:xfrm>
            <a:off x="676656" y="3246120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5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4617720" y="1828800"/>
            <a:ext cx="914400" cy="914400"/>
          </a:xfrm>
          <a:prstGeom prst="ellipse">
            <a:avLst/>
          </a:prstGeom>
          <a:solidFill>
            <a:srgbClr val="00A39A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608" y="2075688"/>
            <a:ext cx="420624" cy="4206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806440" y="1874520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15H00 · 30 MIN · CAS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806440" y="2212848"/>
            <a:ext cx="58521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Revue subséquente &amp;</a:t>
            </a:r>
            <a:endParaRPr lang="en-US" sz="33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perte de valeur</a:t>
            </a:r>
            <a:endParaRPr lang="en-US" sz="3300" dirty="0"/>
          </a:p>
        </p:txBody>
      </p:sp>
      <p:sp>
        <p:nvSpPr>
          <p:cNvPr id="9" name="Text 6"/>
          <p:cNvSpPr/>
          <p:nvPr/>
        </p:nvSpPr>
        <p:spPr>
          <a:xfrm>
            <a:off x="5824728" y="3611880"/>
            <a:ext cx="5760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8000"/>
              </a:lnSpc>
              <a:buNone/>
            </a:pPr>
            <a:r>
              <a:rPr lang="en-US" sz="1350" i="1" dirty="0">
                <a:solidFill>
                  <a:srgbClr val="B9CB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L'auditeur regarde dans le rétroviseur post-clôture pour valider ce qui s'est passé avant (NAA 560).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806440" y="6126480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FA6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CNCC</a:t>
            </a:r>
            <a:endParaRPr lang="en-US" sz="9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A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15H00 — REVUE SUBSÉQUENTE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Objectifs de la séquence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566928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64008" cy="566928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9" name="Text 6"/>
          <p:cNvSpPr/>
          <p:nvPr/>
        </p:nvSpPr>
        <p:spPr>
          <a:xfrm>
            <a:off x="768096" y="1755648"/>
            <a:ext cx="10692079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« L'auditeur regarde dans le rétroviseur post-clôture pour valider ce qui s'est passé avant. »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566928" y="2624328"/>
            <a:ext cx="11057839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66928" y="2624328"/>
            <a:ext cx="64008" cy="822960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12" name="Shape 9"/>
          <p:cNvSpPr/>
          <p:nvPr/>
        </p:nvSpPr>
        <p:spPr>
          <a:xfrm>
            <a:off x="795528" y="2752344"/>
            <a:ext cx="566928" cy="566928"/>
          </a:xfrm>
          <a:prstGeom prst="ellipse">
            <a:avLst/>
          </a:prstGeom>
          <a:solidFill>
            <a:srgbClr val="00A39A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99" y="2905415"/>
            <a:ext cx="260787" cy="26078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527048" y="2624328"/>
            <a:ext cx="98691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Conduire la revue subséquente des décaissements pour identifier les passifs non comptabilisés (NAA 560).</a:t>
            </a:r>
            <a:endParaRPr lang="en-US" sz="1300" dirty="0"/>
          </a:p>
        </p:txBody>
      </p:sp>
      <p:sp>
        <p:nvSpPr>
          <p:cNvPr id="15" name="Shape 11"/>
          <p:cNvSpPr/>
          <p:nvPr/>
        </p:nvSpPr>
        <p:spPr>
          <a:xfrm>
            <a:off x="566928" y="3584448"/>
            <a:ext cx="11057839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566928" y="3584448"/>
            <a:ext cx="64008" cy="822960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17" name="Shape 13"/>
          <p:cNvSpPr/>
          <p:nvPr/>
        </p:nvSpPr>
        <p:spPr>
          <a:xfrm>
            <a:off x="795528" y="3712464"/>
            <a:ext cx="566928" cy="566928"/>
          </a:xfrm>
          <a:prstGeom prst="ellipse">
            <a:avLst/>
          </a:prstGeom>
          <a:solidFill>
            <a:srgbClr val="00A39A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99" y="3865535"/>
            <a:ext cx="260787" cy="260787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527048" y="3584448"/>
            <a:ext cx="98691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Identifier les événements postérieurs à la clôture : ajustables et non ajustables (NAA 560).</a:t>
            </a:r>
            <a:endParaRPr lang="en-US" sz="1300" dirty="0"/>
          </a:p>
        </p:txBody>
      </p:sp>
      <p:sp>
        <p:nvSpPr>
          <p:cNvPr id="20" name="Shape 15"/>
          <p:cNvSpPr/>
          <p:nvPr/>
        </p:nvSpPr>
        <p:spPr>
          <a:xfrm>
            <a:off x="566928" y="4544568"/>
            <a:ext cx="11057839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566928" y="4544568"/>
            <a:ext cx="64008" cy="822960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22" name="Shape 17"/>
          <p:cNvSpPr/>
          <p:nvPr/>
        </p:nvSpPr>
        <p:spPr>
          <a:xfrm>
            <a:off x="795528" y="4672584"/>
            <a:ext cx="566928" cy="566928"/>
          </a:xfrm>
          <a:prstGeom prst="ellipse">
            <a:avLst/>
          </a:prstGeom>
          <a:solidFill>
            <a:srgbClr val="00A39A"/>
          </a:solidFill>
          <a:ln/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99" y="4825655"/>
            <a:ext cx="260787" cy="260787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527048" y="4544568"/>
            <a:ext cx="98691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Apprécier la pertinence des tests de perte de valeur (impairment) menés par l'entité.</a:t>
            </a:r>
            <a:endParaRPr lang="en-US" sz="1300" dirty="0"/>
          </a:p>
        </p:txBody>
      </p:sp>
      <p:sp>
        <p:nvSpPr>
          <p:cNvPr id="25" name="Text 1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6" name="Text 2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7" name="Text 2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55</a:t>
            </a:r>
            <a:endParaRPr lang="en-US" sz="11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A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29 — DÉCAISSEMENTS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revue subséquente des décaissements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1051560"/>
          </a:xfrm>
          <a:prstGeom prst="rect">
            <a:avLst/>
          </a:prstGeom>
          <a:solidFill>
            <a:srgbClr val="F3F6FB"/>
          </a:solidFill>
          <a:ln w="15875">
            <a:solidFill>
              <a:srgbClr val="00A39A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1051560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A39A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Définition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77440"/>
            <a:ext cx="986911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Procédure substantive consistant à examiner les décaissements opérés après la clôture (1 à 3 mois) pour identifier ceux qui se rapportent à des opérations dont le fait générateur est antérieur à la clôture et qui n'auraient pas été correctement comptabilisées.</a:t>
            </a: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566928" y="3035808"/>
            <a:ext cx="5391760" cy="2194560"/>
          </a:xfrm>
          <a:prstGeom prst="rect">
            <a:avLst/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566928" y="3035808"/>
            <a:ext cx="82296" cy="219456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15" name="Shape 11"/>
          <p:cNvSpPr/>
          <p:nvPr/>
        </p:nvSpPr>
        <p:spPr>
          <a:xfrm>
            <a:off x="822960" y="327355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31" y="3426623"/>
            <a:ext cx="260787" cy="260787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536192" y="325526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Objectifs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1536192" y="3675888"/>
            <a:ext cx="420304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Exhaustivité des passifs à la clôture (complète le cut-off achats).</a:t>
            </a:r>
            <a:endParaRPr lang="en-US" sz="11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Valider les fournisseurs non confirmés (alternative à la circularisation).</a:t>
            </a:r>
            <a:endParaRPr lang="en-US" sz="11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Identifier les charges/provisions à constituer rétroactivement.</a:t>
            </a:r>
            <a:endParaRPr lang="en-US" sz="1150" dirty="0"/>
          </a:p>
        </p:txBody>
      </p:sp>
      <p:sp>
        <p:nvSpPr>
          <p:cNvPr id="19" name="Shape 14"/>
          <p:cNvSpPr/>
          <p:nvPr/>
        </p:nvSpPr>
        <p:spPr>
          <a:xfrm>
            <a:off x="6233008" y="3035808"/>
            <a:ext cx="5391760" cy="2194560"/>
          </a:xfrm>
          <a:prstGeom prst="rect">
            <a:avLst/>
          </a:prstGeom>
          <a:solidFill>
            <a:srgbClr val="F3F6FB"/>
          </a:solidFill>
          <a:ln w="15875">
            <a:solidFill>
              <a:srgbClr val="00A39A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6233008" y="3035808"/>
            <a:ext cx="82296" cy="2194560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21" name="Shape 16"/>
          <p:cNvSpPr/>
          <p:nvPr/>
        </p:nvSpPr>
        <p:spPr>
          <a:xfrm>
            <a:off x="6489040" y="3273552"/>
            <a:ext cx="566928" cy="566928"/>
          </a:xfrm>
          <a:prstGeom prst="ellipse">
            <a:avLst/>
          </a:prstGeom>
          <a:solidFill>
            <a:srgbClr val="00A39A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110" y="3426623"/>
            <a:ext cx="260787" cy="260787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7202272" y="325526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Méthodologie</a:t>
            </a:r>
            <a:endParaRPr lang="en-US" sz="1400" dirty="0"/>
          </a:p>
        </p:txBody>
      </p:sp>
      <p:sp>
        <p:nvSpPr>
          <p:cNvPr id="24" name="Text 18"/>
          <p:cNvSpPr/>
          <p:nvPr/>
        </p:nvSpPr>
        <p:spPr>
          <a:xfrm>
            <a:off x="7202272" y="3675888"/>
            <a:ext cx="420304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Période : [J+1 ; J+90] (réduite à [J+1 ; J+45] si rapport rapide).</a:t>
            </a:r>
            <a:endParaRPr lang="en-US" sz="11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Sélection : décaissements &gt; seuil + sondage sur le reste.</a:t>
            </a:r>
            <a:endParaRPr lang="en-US" sz="11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 chacun : nature, fait générateur, exercice de rattachement.</a:t>
            </a:r>
            <a:endParaRPr lang="en-US" sz="11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Documenter : tableau récapitulatif &amp; conclusion.</a:t>
            </a:r>
            <a:endParaRPr lang="en-US" sz="1150" dirty="0"/>
          </a:p>
        </p:txBody>
      </p:sp>
      <p:sp>
        <p:nvSpPr>
          <p:cNvPr id="25" name="Text 1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6" name="Text 2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7" name="Text 2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56</a:t>
            </a:r>
            <a:endParaRPr lang="en-US" sz="11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A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560 — ÉVÉNEMENTS POSTÉRIEURS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Ajustables ou non ajustables ?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graphicFrame>
        <p:nvGraphicFramePr>
          <p:cNvPr id="5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66928" y="1755648"/>
          <a:ext cx="11057839" cy="914400"/>
        </p:xfrm>
        <a:graphic>
          <a:graphicData uri="http://schemas.openxmlformats.org/drawingml/2006/table">
            <a:tbl>
              <a:tblPr/>
              <a:tblGrid>
                <a:gridCol w="1737360"/>
                <a:gridCol w="2651760"/>
                <a:gridCol w="2743200"/>
                <a:gridCol w="3925519"/>
              </a:tblGrid>
              <a:tr h="13716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Type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9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Définition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9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Traitement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9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Exemples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9A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Ajustables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(§6 — IAS 10)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Confirment une situation existant à la clôture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Ajustement des montants comptabilisés ou des informations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Faillite d'un client dont la créance était litigieuse ; jugement définitif sur litige antérieur ; valorisation finale d'un stock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Non ajustables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(§10)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Indiquent une situation apparue après la clôture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Pas d'ajustement ; information en annexe si significative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Incendie d'un site post-clôture ; acquisition majeure ; augmentation de capital ; modification réglementaire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9" name="Text 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57</a:t>
            </a:r>
            <a:endParaRPr lang="en-US" sz="11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A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30 — PERTE DE VALEUR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Tests de perte de valeur (impairment)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1188720"/>
          </a:xfrm>
          <a:prstGeom prst="rect">
            <a:avLst/>
          </a:prstGeom>
          <a:solidFill>
            <a:srgbClr val="F3F6FB"/>
          </a:solidFill>
          <a:ln w="15875">
            <a:solidFill>
              <a:srgbClr val="00A39A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1188720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A39A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Cadre (IAS 36 transposée au SCF)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77440"/>
            <a:ext cx="9869119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SCF impose un test de perte de valeur lorsque des indices de perte de valeur existent (indicateurs internes ou externes). Pour le goodwill et les immobilisations incorporelles à durée de vie indéterminée, le test est ANNUEL et SYSTÉMATIQUE.</a:t>
            </a:r>
            <a:endParaRPr lang="en-US" sz="1300" dirty="0"/>
          </a:p>
        </p:txBody>
      </p:sp>
      <p:sp>
        <p:nvSpPr>
          <p:cNvPr id="13" name="Shape 9"/>
          <p:cNvSpPr/>
          <p:nvPr/>
        </p:nvSpPr>
        <p:spPr>
          <a:xfrm>
            <a:off x="566928" y="3218688"/>
            <a:ext cx="11057839" cy="1463040"/>
          </a:xfrm>
          <a:prstGeom prst="rect">
            <a:avLst/>
          </a:prstGeom>
          <a:solidFill>
            <a:srgbClr val="00338D"/>
          </a:solidFill>
          <a:ln/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4" name="Text 10"/>
          <p:cNvSpPr/>
          <p:nvPr/>
        </p:nvSpPr>
        <p:spPr>
          <a:xfrm>
            <a:off x="841248" y="3218688"/>
            <a:ext cx="10509199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Valeur recouvrable = max ( valeur d'utilité  ;  juste valeur − coûts de cession )</a:t>
            </a:r>
            <a:endParaRPr lang="en-US" sz="1700" dirty="0"/>
          </a:p>
        </p:txBody>
      </p:sp>
      <p:sp>
        <p:nvSpPr>
          <p:cNvPr id="15" name="Text 11"/>
          <p:cNvSpPr/>
          <p:nvPr/>
        </p:nvSpPr>
        <p:spPr>
          <a:xfrm>
            <a:off x="841248" y="3904488"/>
            <a:ext cx="10509199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 Valeur recouvrable &lt; Valeur comptable  →  une perte de valeur doit être enregistrée.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17" name="Text 13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8" name="Text 14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58</a:t>
            </a:r>
            <a:endParaRPr lang="en-US" sz="11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A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30 — IAS 36 §12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indicateurs de perte de valeur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5391760" cy="3291840"/>
          </a:xfrm>
          <a:prstGeom prst="rect">
            <a:avLst/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329184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Indicateurs externes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95728"/>
            <a:ext cx="420304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Baisse significative de la valeur de marché de l'actif.</a:t>
            </a:r>
            <a:endParaRPr lang="en-US" sz="11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Évolution défavorable du marché, de la technologie, de la réglementation.</a:t>
            </a:r>
            <a:endParaRPr lang="en-US" sz="11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Hausse des taux d'intérêt.</a:t>
            </a:r>
            <a:endParaRPr lang="en-US" sz="11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Actif net comptable &gt; capitalisation boursière (sociétés cotées).</a:t>
            </a:r>
            <a:endParaRPr lang="en-US" sz="1150" dirty="0"/>
          </a:p>
        </p:txBody>
      </p:sp>
      <p:sp>
        <p:nvSpPr>
          <p:cNvPr id="13" name="Shape 9"/>
          <p:cNvSpPr/>
          <p:nvPr/>
        </p:nvSpPr>
        <p:spPr>
          <a:xfrm>
            <a:off x="6233008" y="1755648"/>
            <a:ext cx="5391760" cy="3291840"/>
          </a:xfrm>
          <a:prstGeom prst="rect">
            <a:avLst/>
          </a:prstGeom>
          <a:solidFill>
            <a:srgbClr val="F3F6FB"/>
          </a:solidFill>
          <a:ln w="15875">
            <a:solidFill>
              <a:srgbClr val="00A39A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6233008" y="1755648"/>
            <a:ext cx="82296" cy="3291840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15" name="Shape 11"/>
          <p:cNvSpPr/>
          <p:nvPr/>
        </p:nvSpPr>
        <p:spPr>
          <a:xfrm>
            <a:off x="6489040" y="1993392"/>
            <a:ext cx="566928" cy="566928"/>
          </a:xfrm>
          <a:prstGeom prst="ellipse">
            <a:avLst/>
          </a:prstGeom>
          <a:solidFill>
            <a:srgbClr val="00A39A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10" y="2146463"/>
            <a:ext cx="260787" cy="260787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202272" y="197510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Indicateurs internes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7202272" y="2395728"/>
            <a:ext cx="420304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Obsolescence ou dégradation physique.</a:t>
            </a:r>
            <a:endParaRPr lang="en-US" sz="11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Changements défavorables d'utilisation (mise en service partielle, sous-utilisation).</a:t>
            </a:r>
            <a:endParaRPr lang="en-US" sz="11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Performance économique inférieure aux prévisions.</a:t>
            </a:r>
            <a:endParaRPr lang="en-US" sz="1150" dirty="0"/>
          </a:p>
        </p:txBody>
      </p:sp>
      <p:sp>
        <p:nvSpPr>
          <p:cNvPr id="19" name="Text 1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0" name="Text 1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1" name="Text 1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59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DÉROULÉ PÉDAGOGIQUE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Chronogramme de la journée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66928" y="1755648"/>
          <a:ext cx="11057839" cy="914400"/>
        </p:xfrm>
        <a:graphic>
          <a:graphicData uri="http://schemas.openxmlformats.org/drawingml/2006/table">
            <a:tbl>
              <a:tblPr/>
              <a:tblGrid>
                <a:gridCol w="960120"/>
                <a:gridCol w="5650992"/>
                <a:gridCol w="868680"/>
                <a:gridCol w="1783080"/>
                <a:gridCol w="914400"/>
              </a:tblGrid>
              <a:tr h="33832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Horaire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Séquence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Durée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Modalité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Outils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08h30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Quizz de reprise &amp; synthèse du Jour 3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0h15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Plénière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08h45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Outils de base : passage, rapprochements, vérifications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1h00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Exposé + cas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23·24·25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09h45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Validation des quantités physiques &amp; inventaires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0h45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Cas terrain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26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10h30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Tests de cut-off : fait générateur selon le SCF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1h00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Atelier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27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11h30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Pause — puis pause déjeuner (12h00 → 13h30)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13h30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La circularisation (NAA 505)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1h30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Exposé + atelier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28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15h00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Revue subséquente &amp; tests de perte de valeur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0h30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Cas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29·30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15h30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Techniques de sondage en audit (NAA 530)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0h30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Atelier chiffré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31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16h00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Analyse de données, IT &amp; travaux d'autres pro.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0h30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Démonstration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32→35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16h30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Fin de journée — Quizz quotidien (15 min.)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2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2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9" name="Text 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bg>
      <p:bgPr>
        <a:solidFill>
          <a:srgbClr val="00338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rgbClr val="002A73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1005840"/>
            <a:ext cx="310896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07</a:t>
            </a:r>
            <a:endParaRPr lang="en-US" sz="15000" dirty="0"/>
          </a:p>
        </p:txBody>
      </p:sp>
      <p:sp>
        <p:nvSpPr>
          <p:cNvPr id="4" name="Text 2"/>
          <p:cNvSpPr/>
          <p:nvPr/>
        </p:nvSpPr>
        <p:spPr>
          <a:xfrm>
            <a:off x="676656" y="3246120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5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4617720" y="1828800"/>
            <a:ext cx="914400" cy="914400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608" y="2075688"/>
            <a:ext cx="420624" cy="4206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806440" y="1874520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15H30 · 30 MIN · ATELIER CHIFFRÉ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806440" y="2212848"/>
            <a:ext cx="58521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Techniques de sondage</a:t>
            </a:r>
            <a:endParaRPr lang="en-US" sz="33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 audit (NAA 530)</a:t>
            </a:r>
            <a:endParaRPr lang="en-US" sz="3300" dirty="0"/>
          </a:p>
        </p:txBody>
      </p:sp>
      <p:sp>
        <p:nvSpPr>
          <p:cNvPr id="9" name="Text 6"/>
          <p:cNvSpPr/>
          <p:nvPr/>
        </p:nvSpPr>
        <p:spPr>
          <a:xfrm>
            <a:off x="5824728" y="3611880"/>
            <a:ext cx="5760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8000"/>
              </a:lnSpc>
              <a:buNone/>
            </a:pPr>
            <a:r>
              <a:rPr lang="en-US" sz="1350" i="1" dirty="0">
                <a:solidFill>
                  <a:srgbClr val="B9CB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Sonder, ce n'est pas deviner : c'est appliquer une méthode pour conclure sur une population à partir d'un échantillon.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806440" y="6126480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FA6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CNCC</a:t>
            </a:r>
            <a:endParaRPr lang="en-US" sz="9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15H30 — SONDAGE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Objectifs de la séquence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566928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64008" cy="566928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9" name="Text 6"/>
          <p:cNvSpPr/>
          <p:nvPr/>
        </p:nvSpPr>
        <p:spPr>
          <a:xfrm>
            <a:off x="768096" y="1755648"/>
            <a:ext cx="10692079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« Sonder, ce n'est pas deviner : c'est appliquer une méthode pour conclure sur une population à partir d'un échantillon. »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566928" y="2624328"/>
            <a:ext cx="11057839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66928" y="2624328"/>
            <a:ext cx="64008" cy="82296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12" name="Shape 9"/>
          <p:cNvSpPr/>
          <p:nvPr/>
        </p:nvSpPr>
        <p:spPr>
          <a:xfrm>
            <a:off x="795528" y="2752344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99" y="2905415"/>
            <a:ext cx="260787" cy="26078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527048" y="2624328"/>
            <a:ext cx="98691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Maîtriser les exigences de la NAA 530 « Sondage en audit ».</a:t>
            </a:r>
            <a:endParaRPr lang="en-US" sz="1300" dirty="0"/>
          </a:p>
        </p:txBody>
      </p:sp>
      <p:sp>
        <p:nvSpPr>
          <p:cNvPr id="15" name="Shape 11"/>
          <p:cNvSpPr/>
          <p:nvPr/>
        </p:nvSpPr>
        <p:spPr>
          <a:xfrm>
            <a:off x="566928" y="3584448"/>
            <a:ext cx="11057839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566928" y="3584448"/>
            <a:ext cx="64008" cy="82296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17" name="Shape 13"/>
          <p:cNvSpPr/>
          <p:nvPr/>
        </p:nvSpPr>
        <p:spPr>
          <a:xfrm>
            <a:off x="795528" y="3712464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99" y="3865535"/>
            <a:ext cx="260787" cy="260787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527048" y="3584448"/>
            <a:ext cx="98691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Choisir entre sondage statistique (aléatoire, MUS) et sélection des éléments clés.</a:t>
            </a:r>
            <a:endParaRPr lang="en-US" sz="1300" dirty="0"/>
          </a:p>
        </p:txBody>
      </p:sp>
      <p:sp>
        <p:nvSpPr>
          <p:cNvPr id="20" name="Shape 15"/>
          <p:cNvSpPr/>
          <p:nvPr/>
        </p:nvSpPr>
        <p:spPr>
          <a:xfrm>
            <a:off x="566928" y="4544568"/>
            <a:ext cx="11057839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566928" y="4544568"/>
            <a:ext cx="64008" cy="82296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22" name="Shape 17"/>
          <p:cNvSpPr/>
          <p:nvPr/>
        </p:nvSpPr>
        <p:spPr>
          <a:xfrm>
            <a:off x="795528" y="4672584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99" y="4825655"/>
            <a:ext cx="260787" cy="260787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527048" y="4544568"/>
            <a:ext cx="98691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Déterminer une taille d'échantillon défendable et projeter les erreurs identifiées.</a:t>
            </a:r>
            <a:endParaRPr lang="en-US" sz="1300" dirty="0"/>
          </a:p>
        </p:txBody>
      </p:sp>
      <p:sp>
        <p:nvSpPr>
          <p:cNvPr id="25" name="Text 1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6" name="Text 2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7" name="Text 2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61</a:t>
            </a:r>
            <a:endParaRPr lang="en-US" sz="11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15H30 — NAA 530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sondage en audit : définition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1463040"/>
          </a:xfrm>
          <a:prstGeom prst="rect">
            <a:avLst/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146304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NAA 530 §5 — définition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77440"/>
            <a:ext cx="986911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sondage en audit est l'application de procédures d'audit à un pourcentage inférieur à 100 % des éléments d'une population pertinente, de telle sorte que tous les éléments d'échantillonnage aient une chance d'être sélectionnés, dans le but de fournir à l'auditeur une base raisonnable pour conclure sur l'ensemble de la population.</a:t>
            </a:r>
            <a:endParaRPr lang="en-US" sz="1300" dirty="0"/>
          </a:p>
        </p:txBody>
      </p:sp>
      <p:sp>
        <p:nvSpPr>
          <p:cNvPr id="13" name="Shape 9"/>
          <p:cNvSpPr/>
          <p:nvPr/>
        </p:nvSpPr>
        <p:spPr>
          <a:xfrm>
            <a:off x="566928" y="3493008"/>
            <a:ext cx="3503066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566928" y="3493008"/>
            <a:ext cx="64008" cy="146304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15" name="Shape 11"/>
          <p:cNvSpPr/>
          <p:nvPr/>
        </p:nvSpPr>
        <p:spPr>
          <a:xfrm>
            <a:off x="1989277" y="3694176"/>
            <a:ext cx="658368" cy="65836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37" y="3871935"/>
            <a:ext cx="302849" cy="302849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58368" y="4425696"/>
            <a:ext cx="332018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&lt; 100 % des éléments</a:t>
            </a:r>
            <a:endParaRPr lang="en-US" sz="1250" dirty="0"/>
          </a:p>
        </p:txBody>
      </p:sp>
      <p:sp>
        <p:nvSpPr>
          <p:cNvPr id="18" name="Text 13"/>
          <p:cNvSpPr/>
          <p:nvPr/>
        </p:nvSpPr>
        <p:spPr>
          <a:xfrm>
            <a:off x="658368" y="4727448"/>
            <a:ext cx="332018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Économie de moyens</a:t>
            </a:r>
            <a:endParaRPr lang="en-US" sz="1000" dirty="0"/>
          </a:p>
        </p:txBody>
      </p:sp>
      <p:sp>
        <p:nvSpPr>
          <p:cNvPr id="19" name="Shape 14"/>
          <p:cNvSpPr/>
          <p:nvPr/>
        </p:nvSpPr>
        <p:spPr>
          <a:xfrm>
            <a:off x="4344314" y="3493008"/>
            <a:ext cx="3503066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4344314" y="3493008"/>
            <a:ext cx="64008" cy="146304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21" name="Shape 16"/>
          <p:cNvSpPr/>
          <p:nvPr/>
        </p:nvSpPr>
        <p:spPr>
          <a:xfrm>
            <a:off x="5766664" y="3694176"/>
            <a:ext cx="658368" cy="65836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423" y="3871935"/>
            <a:ext cx="302849" cy="302849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4435754" y="4425696"/>
            <a:ext cx="332018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Chance de sélection</a:t>
            </a:r>
            <a:endParaRPr lang="en-US" sz="1250" dirty="0"/>
          </a:p>
        </p:txBody>
      </p:sp>
      <p:sp>
        <p:nvSpPr>
          <p:cNvPr id="24" name="Text 18"/>
          <p:cNvSpPr/>
          <p:nvPr/>
        </p:nvSpPr>
        <p:spPr>
          <a:xfrm>
            <a:off x="4435754" y="4727448"/>
            <a:ext cx="332018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Représentativité</a:t>
            </a:r>
            <a:endParaRPr lang="en-US" sz="1000" dirty="0"/>
          </a:p>
        </p:txBody>
      </p:sp>
      <p:sp>
        <p:nvSpPr>
          <p:cNvPr id="25" name="Shape 19"/>
          <p:cNvSpPr/>
          <p:nvPr/>
        </p:nvSpPr>
        <p:spPr>
          <a:xfrm>
            <a:off x="8121701" y="3493008"/>
            <a:ext cx="3503066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8121701" y="3493008"/>
            <a:ext cx="64008" cy="146304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27" name="Shape 21"/>
          <p:cNvSpPr/>
          <p:nvPr/>
        </p:nvSpPr>
        <p:spPr>
          <a:xfrm>
            <a:off x="9544050" y="3694176"/>
            <a:ext cx="658368" cy="65836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809" y="3871935"/>
            <a:ext cx="302849" cy="302849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8213141" y="4425696"/>
            <a:ext cx="332018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Base raisonnable</a:t>
            </a:r>
            <a:endParaRPr lang="en-US" sz="1250" dirty="0"/>
          </a:p>
        </p:txBody>
      </p:sp>
      <p:sp>
        <p:nvSpPr>
          <p:cNvPr id="30" name="Text 23"/>
          <p:cNvSpPr/>
          <p:nvPr/>
        </p:nvSpPr>
        <p:spPr>
          <a:xfrm>
            <a:off x="8213141" y="4727448"/>
            <a:ext cx="332018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Conclusion sur la population</a:t>
            </a:r>
            <a:endParaRPr lang="en-US" sz="1000" dirty="0"/>
          </a:p>
        </p:txBody>
      </p:sp>
      <p:sp>
        <p:nvSpPr>
          <p:cNvPr id="31" name="Text 2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32" name="Text 2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33" name="Text 2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62</a:t>
            </a:r>
            <a:endParaRPr lang="en-US" sz="11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31 — MÉTHODES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Cinq méthodes de sélection des éléments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graphicFrame>
        <p:nvGraphicFramePr>
          <p:cNvPr id="6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66928" y="1755648"/>
          <a:ext cx="11057839" cy="914400"/>
        </p:xfrm>
        <a:graphic>
          <a:graphicData uri="http://schemas.openxmlformats.org/drawingml/2006/table">
            <a:tbl>
              <a:tblPr/>
              <a:tblGrid>
                <a:gridCol w="2057400"/>
                <a:gridCol w="3108960"/>
                <a:gridCol w="3200400"/>
                <a:gridCol w="2691079"/>
              </a:tblGrid>
              <a:tr h="67665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Méthode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Description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Atouts / limites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Cas d'usage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D"/>
                    </a:solidFill>
                  </a:tcPr>
                </a:tc>
              </a:tr>
              <a:tr h="67665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Aléatoire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Tirage aléatoire pur (table, RAND, logiciel)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Représentatif, projetable / population stable requise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Populations homogènes nombreuses (factures, BL)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665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MUS (Monetary Unit Sampling)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Sélection proportionnelle au montant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Couverture financière forte / inadapté aux soldes négatifs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Validation soldes auxiliaires, achats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67665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Éléments clés (key items)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Sélection ciblée : forte valeur ou risque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Couvre les enjeux / non projetable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Top des comptes, opérations inhabituelles, parties liées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665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Stratifié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Découpage en strates puis sondage par strate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Couverture + représentativité / plus complexe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Populations hétérogènes, forte dispersion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67665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Par intervalles (systematic)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Un élément tous les N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Simple / sensible aux patterns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Cycles à séquences (factures, BL)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9" name="Text 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63</a:t>
            </a:r>
            <a:endParaRPr lang="en-US" sz="11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31 — NAA 530 §A11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Déterminer la taille de l'échantillon (MUS)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1371600"/>
          </a:xfrm>
          <a:prstGeom prst="rect">
            <a:avLst/>
          </a:prstGeom>
          <a:solidFill>
            <a:srgbClr val="00338D"/>
          </a:solidFill>
          <a:ln/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841248" y="1865376"/>
            <a:ext cx="10509199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Taille échantillon = ( Valeur totale population × Facteur de confiance ) / Seuil de tolérance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841248" y="2532888"/>
            <a:ext cx="10509199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 xml:space="preserve">Facteur de confiance : </a:t>
            </a:r>
            <a:pPr algn="ctr" indent="0" marL="0">
              <a:buNone/>
            </a:pPr>
            <a:r>
              <a:rPr lang="en-US" sz="11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 xml:space="preserve">3,0 (95 %)   ·   2,3 (90 %)   ·   1,9 (85 %)        </a:t>
            </a:r>
            <a:pPr algn="ctr" indent="0" marL="0">
              <a:buNone/>
            </a:pPr>
            <a:r>
              <a:rPr lang="en-US" sz="1150" b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 xml:space="preserve">Seuil de tolérance : </a:t>
            </a:r>
            <a:pPr algn="ctr" indent="0" marL="0">
              <a:buNone/>
            </a:pPr>
            <a:r>
              <a:rPr lang="en-US" sz="11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 seuil de planification (NAA 320)</a:t>
            </a:r>
            <a:endParaRPr lang="en-US" sz="1150" dirty="0"/>
          </a:p>
        </p:txBody>
      </p:sp>
      <p:sp>
        <p:nvSpPr>
          <p:cNvPr id="10" name="Shape 7"/>
          <p:cNvSpPr/>
          <p:nvPr/>
        </p:nvSpPr>
        <p:spPr>
          <a:xfrm>
            <a:off x="566928" y="3355848"/>
            <a:ext cx="11057839" cy="1828800"/>
          </a:xfrm>
          <a:prstGeom prst="rect">
            <a:avLst/>
          </a:prstGeom>
          <a:solidFill>
            <a:srgbClr val="FBF3E2"/>
          </a:solidFill>
          <a:ln w="15875">
            <a:solidFill>
              <a:srgbClr val="C68A12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566928" y="3355848"/>
            <a:ext cx="82296" cy="1828800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12" name="Shape 9"/>
          <p:cNvSpPr/>
          <p:nvPr/>
        </p:nvSpPr>
        <p:spPr>
          <a:xfrm>
            <a:off x="822960" y="3593592"/>
            <a:ext cx="566928" cy="566928"/>
          </a:xfrm>
          <a:prstGeom prst="ellipse">
            <a:avLst/>
          </a:prstGeom>
          <a:solidFill>
            <a:srgbClr val="C68A12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3746663"/>
            <a:ext cx="260787" cy="26078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536192" y="35753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Exemple chiffré</a:t>
            </a:r>
            <a:endParaRPr lang="en-US" sz="1400" dirty="0"/>
          </a:p>
        </p:txBody>
      </p:sp>
      <p:sp>
        <p:nvSpPr>
          <p:cNvPr id="15" name="Text 11"/>
          <p:cNvSpPr/>
          <p:nvPr/>
        </p:nvSpPr>
        <p:spPr>
          <a:xfrm>
            <a:off x="1536192" y="3995928"/>
            <a:ext cx="9869119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Population fournisseurs = 200 M DA ; seuil de planification = 4 M DA ; confiance 95 % (FC = 3,0).</a:t>
            </a:r>
            <a:endParaRPr lang="en-US" sz="11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Taille = (200 000 000 × 3,0) / 4 000 000 = 150 éléments.</a:t>
            </a:r>
            <a:endParaRPr lang="en-US" sz="11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Avec sélection des 30 plus gros soldes (≈ 70 % de la population) : population résiduelle = 60 M DA.</a:t>
            </a:r>
            <a:endParaRPr lang="en-US" sz="11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Taille ajustée = (60 000 000 × 3,0) / 4 000 000 = 45 éléments seulement.</a:t>
            </a:r>
            <a:endParaRPr lang="en-US" sz="1150" dirty="0"/>
          </a:p>
        </p:txBody>
      </p:sp>
      <p:sp>
        <p:nvSpPr>
          <p:cNvPr id="16" name="Text 12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17" name="Text 13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8" name="Text 14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64</a:t>
            </a:r>
            <a:endParaRPr lang="en-US" sz="11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31 — NAA 530 §A22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Projeter les erreurs sur la population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1051560"/>
          </a:xfrm>
          <a:prstGeom prst="rect">
            <a:avLst/>
          </a:prstGeom>
          <a:solidFill>
            <a:srgbClr val="00338D"/>
          </a:solidFill>
          <a:ln/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841248" y="1755648"/>
            <a:ext cx="10509199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Erreur projetée = ( Erreur dans l'échantillon / Valeur de l'échantillon ) × Valeur population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566928" y="3081528"/>
            <a:ext cx="11057839" cy="786384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566928" y="3081528"/>
            <a:ext cx="64008" cy="786384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11" name="Shape 8"/>
          <p:cNvSpPr/>
          <p:nvPr/>
        </p:nvSpPr>
        <p:spPr>
          <a:xfrm>
            <a:off x="795528" y="3209544"/>
            <a:ext cx="530352" cy="530352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23" y="3352739"/>
            <a:ext cx="243962" cy="24396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481328" y="3172968"/>
            <a:ext cx="9960559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Erreur projetée &lt; seuil de planification</a:t>
            </a:r>
            <a:endParaRPr lang="en-US" sz="1250" dirty="0"/>
          </a:p>
        </p:txBody>
      </p:sp>
      <p:sp>
        <p:nvSpPr>
          <p:cNvPr id="14" name="Text 10"/>
          <p:cNvSpPr/>
          <p:nvPr/>
        </p:nvSpPr>
        <p:spPr>
          <a:xfrm>
            <a:off x="1481328" y="3493008"/>
            <a:ext cx="9960559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 significative isolément — mais cumuler avec les autres erreurs identifiées.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566928" y="3977640"/>
            <a:ext cx="11057839" cy="786384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566928" y="3977640"/>
            <a:ext cx="64008" cy="786384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17" name="Shape 13"/>
          <p:cNvSpPr/>
          <p:nvPr/>
        </p:nvSpPr>
        <p:spPr>
          <a:xfrm>
            <a:off x="795528" y="4105656"/>
            <a:ext cx="530352" cy="530352"/>
          </a:xfrm>
          <a:prstGeom prst="ellipse">
            <a:avLst/>
          </a:prstGeom>
          <a:solidFill>
            <a:srgbClr val="C68A12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23" y="4248851"/>
            <a:ext cx="243962" cy="243962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481328" y="4069080"/>
            <a:ext cx="9960559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Erreur projetée &gt; seuil de planification</a:t>
            </a:r>
            <a:endParaRPr lang="en-US" sz="1250" dirty="0"/>
          </a:p>
        </p:txBody>
      </p:sp>
      <p:sp>
        <p:nvSpPr>
          <p:cNvPr id="20" name="Text 15"/>
          <p:cNvSpPr/>
          <p:nvPr/>
        </p:nvSpPr>
        <p:spPr>
          <a:xfrm>
            <a:off x="1481328" y="4389120"/>
            <a:ext cx="9960559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Demander correction ou étendre les tests pour préciser l'estimation.</a:t>
            </a:r>
            <a:endParaRPr lang="en-US" sz="1100" dirty="0"/>
          </a:p>
        </p:txBody>
      </p:sp>
      <p:sp>
        <p:nvSpPr>
          <p:cNvPr id="21" name="Shape 16"/>
          <p:cNvSpPr/>
          <p:nvPr/>
        </p:nvSpPr>
        <p:spPr>
          <a:xfrm>
            <a:off x="566928" y="4873752"/>
            <a:ext cx="11057839" cy="786384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566928" y="4873752"/>
            <a:ext cx="64008" cy="786384"/>
          </a:xfrm>
          <a:prstGeom prst="rect">
            <a:avLst/>
          </a:prstGeom>
          <a:solidFill>
            <a:srgbClr val="C8102E"/>
          </a:solidFill>
          <a:ln/>
        </p:spPr>
      </p:sp>
      <p:sp>
        <p:nvSpPr>
          <p:cNvPr id="23" name="Shape 18"/>
          <p:cNvSpPr/>
          <p:nvPr/>
        </p:nvSpPr>
        <p:spPr>
          <a:xfrm>
            <a:off x="795528" y="5001768"/>
            <a:ext cx="530352" cy="530352"/>
          </a:xfrm>
          <a:prstGeom prst="ellipse">
            <a:avLst/>
          </a:prstGeom>
          <a:solidFill>
            <a:srgbClr val="C8102E"/>
          </a:solidFill>
          <a:ln/>
        </p:spPr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23" y="5144963"/>
            <a:ext cx="243962" cy="243962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1481328" y="4965192"/>
            <a:ext cx="9960559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Erreur projetée &gt; seuil global</a:t>
            </a:r>
            <a:endParaRPr lang="en-US" sz="1250" dirty="0"/>
          </a:p>
        </p:txBody>
      </p:sp>
      <p:sp>
        <p:nvSpPr>
          <p:cNvPr id="26" name="Text 20"/>
          <p:cNvSpPr/>
          <p:nvPr/>
        </p:nvSpPr>
        <p:spPr>
          <a:xfrm>
            <a:off x="1481328" y="5285232"/>
            <a:ext cx="9960559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Opinion modifiée envisagée (NAA 705).</a:t>
            </a:r>
            <a:endParaRPr lang="en-US" sz="1100" dirty="0"/>
          </a:p>
        </p:txBody>
      </p:sp>
      <p:sp>
        <p:nvSpPr>
          <p:cNvPr id="27" name="Text 21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8" name="Text 22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9" name="Text 23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65</a:t>
            </a:r>
            <a:endParaRPr lang="en-US" sz="11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31 — ILLUSTRATION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L'effet de la sélection des éléments clés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66928" y="1755648"/>
            <a:ext cx="11057839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Taille d'échantillon requise selon la stratégie (population 200 M DA, seuil 4 M DA, confiance 95 %).</a:t>
            </a:r>
            <a:endParaRPr lang="en-US" sz="1200" dirty="0"/>
          </a:p>
        </p:txBody>
      </p:sp>
      <p:graphicFrame>
        <p:nvGraphicFramePr>
          <p:cNvPr id="8" name="Chart 0" descr=""/>
          <p:cNvGraphicFramePr/>
          <p:nvPr/>
        </p:nvGraphicFramePr>
        <p:xfrm>
          <a:off x="566928" y="2212848"/>
          <a:ext cx="6855860" cy="3200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9" name="Shape 5"/>
          <p:cNvSpPr/>
          <p:nvPr/>
        </p:nvSpPr>
        <p:spPr>
          <a:xfrm>
            <a:off x="7651388" y="2212848"/>
            <a:ext cx="3973379" cy="3200400"/>
          </a:xfrm>
          <a:prstGeom prst="rect">
            <a:avLst/>
          </a:prstGeom>
          <a:solidFill>
            <a:srgbClr val="EAF5EE"/>
          </a:solidFill>
          <a:ln w="15875">
            <a:solidFill>
              <a:srgbClr val="1F8A4C"/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7651388" y="2212848"/>
            <a:ext cx="82296" cy="3200400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11" name="Shape 7"/>
          <p:cNvSpPr/>
          <p:nvPr/>
        </p:nvSpPr>
        <p:spPr>
          <a:xfrm>
            <a:off x="7907420" y="2450592"/>
            <a:ext cx="566928" cy="56692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491" y="2603663"/>
            <a:ext cx="260787" cy="26078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620652" y="2432304"/>
            <a:ext cx="278465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Lecture</a:t>
            </a:r>
            <a:endParaRPr lang="en-US" sz="1400" dirty="0"/>
          </a:p>
        </p:txBody>
      </p:sp>
      <p:sp>
        <p:nvSpPr>
          <p:cNvPr id="14" name="Text 9"/>
          <p:cNvSpPr/>
          <p:nvPr/>
        </p:nvSpPr>
        <p:spPr>
          <a:xfrm>
            <a:off x="8620652" y="2852928"/>
            <a:ext cx="2784659" cy="2423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sélection ciblée des gros soldes (key items) couvre l'essentiel du montant.</a:t>
            </a:r>
            <a:endParaRPr lang="en-US" sz="11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sondage statistique ne porte plus que sur la population résiduelle.</a:t>
            </a:r>
            <a:endParaRPr lang="en-US" sz="11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Résultat : −70 % d'éléments à tester, à niveau d'assurance équivalent.</a:t>
            </a:r>
            <a:endParaRPr lang="en-US" sz="1150" dirty="0"/>
          </a:p>
        </p:txBody>
      </p:sp>
      <p:sp>
        <p:nvSpPr>
          <p:cNvPr id="15" name="Text 10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16" name="Text 11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7" name="Text 12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66</a:t>
            </a:r>
            <a:endParaRPr lang="en-US" sz="11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bg>
      <p:bgPr>
        <a:solidFill>
          <a:srgbClr val="00338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rgbClr val="002A73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1005840"/>
            <a:ext cx="310896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08</a:t>
            </a:r>
            <a:endParaRPr lang="en-US" sz="15000" dirty="0"/>
          </a:p>
        </p:txBody>
      </p:sp>
      <p:sp>
        <p:nvSpPr>
          <p:cNvPr id="4" name="Text 2"/>
          <p:cNvSpPr/>
          <p:nvPr/>
        </p:nvSpPr>
        <p:spPr>
          <a:xfrm>
            <a:off x="676656" y="3246120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5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4617720" y="1828800"/>
            <a:ext cx="914400" cy="91440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608" y="2075688"/>
            <a:ext cx="420624" cy="4206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806440" y="1874520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16H00 · 30 MIN · DÉMONSTRATION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806440" y="2212848"/>
            <a:ext cx="58521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Analyse de données &amp;</a:t>
            </a:r>
            <a:endParaRPr lang="en-US" sz="33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travaux d'autres pro.</a:t>
            </a:r>
            <a:endParaRPr lang="en-US" sz="3300" dirty="0"/>
          </a:p>
        </p:txBody>
      </p:sp>
      <p:sp>
        <p:nvSpPr>
          <p:cNvPr id="9" name="Text 6"/>
          <p:cNvSpPr/>
          <p:nvPr/>
        </p:nvSpPr>
        <p:spPr>
          <a:xfrm>
            <a:off x="5824728" y="3611880"/>
            <a:ext cx="5760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8000"/>
              </a:lnSpc>
              <a:buNone/>
            </a:pPr>
            <a:r>
              <a:rPr lang="en-US" sz="1350" i="1" dirty="0">
                <a:solidFill>
                  <a:srgbClr val="B9CB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 sondage à l'exhaustivité : data analytics, auditeurs internes (NAA 610), experts (NAA 620), déclarations écrites (NAA 580).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806440" y="6126480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FA6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CNCC</a:t>
            </a:r>
            <a:endParaRPr lang="en-US" sz="9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16H00 — DATA ANALYTICS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Objectifs de la séquence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566928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64008" cy="56692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9" name="Text 6"/>
          <p:cNvSpPr/>
          <p:nvPr/>
        </p:nvSpPr>
        <p:spPr>
          <a:xfrm>
            <a:off x="768096" y="1755648"/>
            <a:ext cx="10692079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« L'analyse de données change la couverture, pas le jugement. »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566928" y="2624328"/>
            <a:ext cx="11057839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66928" y="2624328"/>
            <a:ext cx="64008" cy="82296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2" name="Shape 9"/>
          <p:cNvSpPr/>
          <p:nvPr/>
        </p:nvSpPr>
        <p:spPr>
          <a:xfrm>
            <a:off x="795528" y="2752344"/>
            <a:ext cx="566928" cy="566928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99" y="2905415"/>
            <a:ext cx="260787" cy="26078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527048" y="2624328"/>
            <a:ext cx="98691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Comprendre l'apport du data analytics : passer du sondage à l'exhaustivité (test à 100 %).</a:t>
            </a:r>
            <a:endParaRPr lang="en-US" sz="1300" dirty="0"/>
          </a:p>
        </p:txBody>
      </p:sp>
      <p:sp>
        <p:nvSpPr>
          <p:cNvPr id="15" name="Shape 11"/>
          <p:cNvSpPr/>
          <p:nvPr/>
        </p:nvSpPr>
        <p:spPr>
          <a:xfrm>
            <a:off x="566928" y="3584448"/>
            <a:ext cx="11057839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566928" y="3584448"/>
            <a:ext cx="64008" cy="82296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7" name="Shape 13"/>
          <p:cNvSpPr/>
          <p:nvPr/>
        </p:nvSpPr>
        <p:spPr>
          <a:xfrm>
            <a:off x="795528" y="3712464"/>
            <a:ext cx="566928" cy="566928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99" y="3865535"/>
            <a:ext cx="260787" cy="260787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527048" y="3584448"/>
            <a:ext cx="98691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Maîtriser les exigences de la NAA 610 (auditeurs internes) et de la NAA 620 (experts).</a:t>
            </a:r>
            <a:endParaRPr lang="en-US" sz="1300" dirty="0"/>
          </a:p>
        </p:txBody>
      </p:sp>
      <p:sp>
        <p:nvSpPr>
          <p:cNvPr id="20" name="Shape 15"/>
          <p:cNvSpPr/>
          <p:nvPr/>
        </p:nvSpPr>
        <p:spPr>
          <a:xfrm>
            <a:off x="566928" y="4544568"/>
            <a:ext cx="11057839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566928" y="4544568"/>
            <a:ext cx="64008" cy="82296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2" name="Shape 17"/>
          <p:cNvSpPr/>
          <p:nvPr/>
        </p:nvSpPr>
        <p:spPr>
          <a:xfrm>
            <a:off x="795528" y="4672584"/>
            <a:ext cx="566928" cy="566928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99" y="4825655"/>
            <a:ext cx="260787" cy="260787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527048" y="4544568"/>
            <a:ext cx="9869119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Comprendre le rôle de la NAA 580 (déclarations écrites / lettre d'affirmation).</a:t>
            </a:r>
            <a:endParaRPr lang="en-US" sz="1300" dirty="0"/>
          </a:p>
        </p:txBody>
      </p:sp>
      <p:sp>
        <p:nvSpPr>
          <p:cNvPr id="25" name="Text 1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6" name="Text 2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7" name="Text 2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68</a:t>
            </a:r>
            <a:endParaRPr lang="en-US" sz="11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32 — DATA ANALYTICS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Du sondage à l'exhaustivité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1143000"/>
          </a:xfrm>
          <a:prstGeom prst="rect">
            <a:avLst/>
          </a:prstGeom>
          <a:solidFill>
            <a:srgbClr val="F3F6FB"/>
          </a:solidFill>
          <a:ln w="15875">
            <a:solidFill>
              <a:srgbClr val="0091DA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114300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Principe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77440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L'analyse de données permet de tester 100 % d'une population plutôt qu'un échantillon, en mobilisant Excel avancé (Power Query), des logiciels spécialisés (IDEA, ACL) ou les fonctions d'audit intégrées des ERP (Sage, SAP, Oracle).</a:t>
            </a:r>
            <a:endParaRPr lang="en-US" sz="1250" dirty="0"/>
          </a:p>
        </p:txBody>
      </p:sp>
      <p:sp>
        <p:nvSpPr>
          <p:cNvPr id="13" name="Shape 9"/>
          <p:cNvSpPr/>
          <p:nvPr/>
        </p:nvSpPr>
        <p:spPr>
          <a:xfrm>
            <a:off x="566928" y="3172968"/>
            <a:ext cx="255872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566928" y="3172968"/>
            <a:ext cx="64008" cy="178308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5" name="Shape 11"/>
          <p:cNvSpPr/>
          <p:nvPr/>
        </p:nvSpPr>
        <p:spPr>
          <a:xfrm>
            <a:off x="1480528" y="3401568"/>
            <a:ext cx="731520" cy="731520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99078"/>
            <a:ext cx="336499" cy="336499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58368" y="4206240"/>
            <a:ext cx="2375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Excel avancé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676656" y="4526280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9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 Query, TCD, fonctions statistiques, RAND()</a:t>
            </a:r>
            <a:endParaRPr lang="en-US" sz="950" dirty="0"/>
          </a:p>
        </p:txBody>
      </p:sp>
      <p:sp>
        <p:nvSpPr>
          <p:cNvPr id="19" name="Shape 14"/>
          <p:cNvSpPr/>
          <p:nvPr/>
        </p:nvSpPr>
        <p:spPr>
          <a:xfrm>
            <a:off x="3399968" y="3172968"/>
            <a:ext cx="255872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3399968" y="3172968"/>
            <a:ext cx="64008" cy="178308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1" name="Shape 16"/>
          <p:cNvSpPr/>
          <p:nvPr/>
        </p:nvSpPr>
        <p:spPr>
          <a:xfrm>
            <a:off x="4313568" y="3401568"/>
            <a:ext cx="731520" cy="731520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078" y="3599078"/>
            <a:ext cx="336499" cy="336499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3491408" y="4206240"/>
            <a:ext cx="2375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IDEA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3509696" y="4526280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9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CaseWare — analytics d'audit spécialisé</a:t>
            </a:r>
            <a:endParaRPr lang="en-US" sz="950" dirty="0"/>
          </a:p>
        </p:txBody>
      </p:sp>
      <p:sp>
        <p:nvSpPr>
          <p:cNvPr id="25" name="Shape 19"/>
          <p:cNvSpPr/>
          <p:nvPr/>
        </p:nvSpPr>
        <p:spPr>
          <a:xfrm>
            <a:off x="6233008" y="3172968"/>
            <a:ext cx="255872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6233008" y="3172968"/>
            <a:ext cx="64008" cy="178308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7" name="Shape 21"/>
          <p:cNvSpPr/>
          <p:nvPr/>
        </p:nvSpPr>
        <p:spPr>
          <a:xfrm>
            <a:off x="7146607" y="3401568"/>
            <a:ext cx="731520" cy="731520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118" y="3599078"/>
            <a:ext cx="336499" cy="336499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6324448" y="4206240"/>
            <a:ext cx="2375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ACL</a:t>
            </a:r>
            <a:endParaRPr lang="en-US" sz="1300" dirty="0"/>
          </a:p>
        </p:txBody>
      </p:sp>
      <p:sp>
        <p:nvSpPr>
          <p:cNvPr id="30" name="Text 23"/>
          <p:cNvSpPr/>
          <p:nvPr/>
        </p:nvSpPr>
        <p:spPr>
          <a:xfrm>
            <a:off x="6342736" y="4526280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9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Galvanize — équivalent d'IDEA</a:t>
            </a:r>
            <a:endParaRPr lang="en-US" sz="950" dirty="0"/>
          </a:p>
        </p:txBody>
      </p:sp>
      <p:sp>
        <p:nvSpPr>
          <p:cNvPr id="31" name="Shape 24"/>
          <p:cNvSpPr/>
          <p:nvPr/>
        </p:nvSpPr>
        <p:spPr>
          <a:xfrm>
            <a:off x="9066047" y="3172968"/>
            <a:ext cx="255872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32" name="Shape 25"/>
          <p:cNvSpPr/>
          <p:nvPr/>
        </p:nvSpPr>
        <p:spPr>
          <a:xfrm>
            <a:off x="9066047" y="3172968"/>
            <a:ext cx="64008" cy="178308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3" name="Shape 26"/>
          <p:cNvSpPr/>
          <p:nvPr/>
        </p:nvSpPr>
        <p:spPr>
          <a:xfrm>
            <a:off x="9979647" y="3401568"/>
            <a:ext cx="731520" cy="731520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7158" y="3599078"/>
            <a:ext cx="336499" cy="336499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9157487" y="4206240"/>
            <a:ext cx="2375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ERP intégré</a:t>
            </a:r>
            <a:endParaRPr lang="en-US" sz="1300" dirty="0"/>
          </a:p>
        </p:txBody>
      </p:sp>
      <p:sp>
        <p:nvSpPr>
          <p:cNvPr id="36" name="Text 28"/>
          <p:cNvSpPr/>
          <p:nvPr/>
        </p:nvSpPr>
        <p:spPr>
          <a:xfrm>
            <a:off x="9175775" y="4526280"/>
            <a:ext cx="23392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9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Sage X3, SAP, Oracle — exports standard</a:t>
            </a:r>
            <a:endParaRPr lang="en-US" sz="950" dirty="0"/>
          </a:p>
        </p:txBody>
      </p:sp>
      <p:sp>
        <p:nvSpPr>
          <p:cNvPr id="37" name="Text 2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38" name="Text 3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39" name="Text 3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69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DÉROULÉ PÉDAGOGIQUE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Quatre formats pédagogiques alternés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2558720" cy="192024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66928" y="1755648"/>
            <a:ext cx="64008" cy="192024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9" name="Shape 6"/>
          <p:cNvSpPr/>
          <p:nvPr/>
        </p:nvSpPr>
        <p:spPr>
          <a:xfrm>
            <a:off x="1480528" y="2011680"/>
            <a:ext cx="731520" cy="731520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038" y="2209190"/>
            <a:ext cx="336499" cy="336499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8368" y="2807208"/>
            <a:ext cx="2375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Exposé interactif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704088" y="3172968"/>
            <a:ext cx="228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7000"/>
              </a:lnSpc>
              <a:buNone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Apport conceptuel sur les NAA techniques.</a:t>
            </a:r>
            <a:endParaRPr lang="en-US" sz="1050" dirty="0"/>
          </a:p>
        </p:txBody>
      </p:sp>
      <p:sp>
        <p:nvSpPr>
          <p:cNvPr id="13" name="Shape 9"/>
          <p:cNvSpPr/>
          <p:nvPr/>
        </p:nvSpPr>
        <p:spPr>
          <a:xfrm>
            <a:off x="3399968" y="1755648"/>
            <a:ext cx="2558720" cy="192024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3399968" y="1755648"/>
            <a:ext cx="64008" cy="192024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15" name="Shape 11"/>
          <p:cNvSpPr/>
          <p:nvPr/>
        </p:nvSpPr>
        <p:spPr>
          <a:xfrm>
            <a:off x="4313568" y="2011680"/>
            <a:ext cx="731520" cy="731520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78" y="2209190"/>
            <a:ext cx="336499" cy="336499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3491408" y="2807208"/>
            <a:ext cx="2375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Cas pratique terrain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3537128" y="3172968"/>
            <a:ext cx="228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7000"/>
              </a:lnSpc>
              <a:buNone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Inventaire physique, circularisation.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6233008" y="1755648"/>
            <a:ext cx="2558720" cy="192024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6233008" y="1755648"/>
            <a:ext cx="64008" cy="192024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21" name="Shape 16"/>
          <p:cNvSpPr/>
          <p:nvPr/>
        </p:nvSpPr>
        <p:spPr>
          <a:xfrm>
            <a:off x="7146607" y="2011680"/>
            <a:ext cx="731520" cy="731520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118" y="2209190"/>
            <a:ext cx="336499" cy="336499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6324448" y="2807208"/>
            <a:ext cx="2375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Atelier chiffré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6370168" y="3172968"/>
            <a:ext cx="228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7000"/>
              </a:lnSpc>
              <a:buNone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Cut-off, sondage MUS, projection des erreurs.</a:t>
            </a:r>
            <a:endParaRPr lang="en-US" sz="1050" dirty="0"/>
          </a:p>
        </p:txBody>
      </p:sp>
      <p:sp>
        <p:nvSpPr>
          <p:cNvPr id="25" name="Shape 19"/>
          <p:cNvSpPr/>
          <p:nvPr/>
        </p:nvSpPr>
        <p:spPr>
          <a:xfrm>
            <a:off x="9066047" y="1755648"/>
            <a:ext cx="2558720" cy="192024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9066047" y="1755648"/>
            <a:ext cx="64008" cy="192024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27" name="Shape 21"/>
          <p:cNvSpPr/>
          <p:nvPr/>
        </p:nvSpPr>
        <p:spPr>
          <a:xfrm>
            <a:off x="9979647" y="2011680"/>
            <a:ext cx="731520" cy="731520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7158" y="2209190"/>
            <a:ext cx="336499" cy="336499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9157487" y="2807208"/>
            <a:ext cx="2375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Démonstration</a:t>
            </a:r>
            <a:endParaRPr lang="en-US" sz="1300" dirty="0"/>
          </a:p>
        </p:txBody>
      </p:sp>
      <p:sp>
        <p:nvSpPr>
          <p:cNvPr id="30" name="Text 23"/>
          <p:cNvSpPr/>
          <p:nvPr/>
        </p:nvSpPr>
        <p:spPr>
          <a:xfrm>
            <a:off x="9203207" y="3172968"/>
            <a:ext cx="228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7000"/>
              </a:lnSpc>
              <a:buNone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Analyse de données et tests exhaustifs.</a:t>
            </a:r>
            <a:endParaRPr lang="en-US" sz="1050" dirty="0"/>
          </a:p>
        </p:txBody>
      </p:sp>
      <p:sp>
        <p:nvSpPr>
          <p:cNvPr id="31" name="Shape 24"/>
          <p:cNvSpPr/>
          <p:nvPr/>
        </p:nvSpPr>
        <p:spPr>
          <a:xfrm>
            <a:off x="566928" y="3904488"/>
            <a:ext cx="11057839" cy="1188720"/>
          </a:xfrm>
          <a:prstGeom prst="rect">
            <a:avLst/>
          </a:prstGeom>
          <a:solidFill>
            <a:srgbClr val="F3F6FB"/>
          </a:solidFill>
          <a:ln w="15875">
            <a:solidFill>
              <a:srgbClr val="00338D"/>
            </a:solidFill>
            <a:prstDash val="solid"/>
          </a:ln>
        </p:spPr>
      </p:sp>
      <p:sp>
        <p:nvSpPr>
          <p:cNvPr id="32" name="Shape 25"/>
          <p:cNvSpPr/>
          <p:nvPr/>
        </p:nvSpPr>
        <p:spPr>
          <a:xfrm>
            <a:off x="566928" y="3904488"/>
            <a:ext cx="82296" cy="1188720"/>
          </a:xfrm>
          <a:prstGeom prst="rect">
            <a:avLst/>
          </a:prstGeom>
          <a:solidFill>
            <a:srgbClr val="00338D"/>
          </a:solidFill>
          <a:ln/>
        </p:spPr>
      </p:sp>
      <p:sp>
        <p:nvSpPr>
          <p:cNvPr id="33" name="Shape 26"/>
          <p:cNvSpPr/>
          <p:nvPr/>
        </p:nvSpPr>
        <p:spPr>
          <a:xfrm>
            <a:off x="822960" y="4142232"/>
            <a:ext cx="566928" cy="566928"/>
          </a:xfrm>
          <a:prstGeom prst="ellipse">
            <a:avLst/>
          </a:prstGeom>
          <a:solidFill>
            <a:srgbClr val="00338D"/>
          </a:solidFill>
          <a:ln/>
        </p:spPr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031" y="4295303"/>
            <a:ext cx="260787" cy="260787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1536192" y="412394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Lecture du chronogramme</a:t>
            </a:r>
            <a:endParaRPr lang="en-US" sz="1400" dirty="0"/>
          </a:p>
        </p:txBody>
      </p:sp>
      <p:sp>
        <p:nvSpPr>
          <p:cNvPr id="36" name="Text 28"/>
          <p:cNvSpPr/>
          <p:nvPr/>
        </p:nvSpPr>
        <p:spPr>
          <a:xfrm>
            <a:off x="1536192" y="4526280"/>
            <a:ext cx="9869119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L'accent est mis sur la construction d'outils directement réutilisables. La journée articule apport conceptuel et mise en pratique opérationnelle, de l'évaluation des risques (Jour 3) à leur traduction en techniques d'audit substantives (NAA 330).</a:t>
            </a:r>
            <a:endParaRPr lang="en-US" sz="1250" dirty="0"/>
          </a:p>
        </p:txBody>
      </p:sp>
      <p:sp>
        <p:nvSpPr>
          <p:cNvPr id="37" name="Text 2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38" name="Text 3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39" name="Text 3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32 — CAS D'USAGE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Tests data analytics typiques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539176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66928" y="1755648"/>
            <a:ext cx="64008" cy="960120"/>
          </a:xfrm>
          <a:prstGeom prst="rect">
            <a:avLst/>
          </a:prstGeom>
          <a:solidFill>
            <a:srgbClr val="C8102E"/>
          </a:solidFill>
          <a:ln/>
        </p:spPr>
      </p:sp>
      <p:sp>
        <p:nvSpPr>
          <p:cNvPr id="9" name="Shape 6"/>
          <p:cNvSpPr/>
          <p:nvPr/>
        </p:nvSpPr>
        <p:spPr>
          <a:xfrm>
            <a:off x="786384" y="1961388"/>
            <a:ext cx="548640" cy="548640"/>
          </a:xfrm>
          <a:prstGeom prst="ellipse">
            <a:avLst/>
          </a:prstGeom>
          <a:solidFill>
            <a:srgbClr val="C8102E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17" y="2109521"/>
            <a:ext cx="252374" cy="25237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481328" y="1865376"/>
            <a:ext cx="429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Journal entries testing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1481328" y="2194560"/>
            <a:ext cx="429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5000"/>
              </a:lnSpc>
              <a:buNone/>
            </a:pPr>
            <a:r>
              <a:rPr lang="en-US" sz="98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240 §32 — OBLIGATOIRE. Écritures manuelles, fin d'exercice, montants ronds, heures inhabituelles, contre-passées.</a:t>
            </a:r>
            <a:endParaRPr lang="en-US" sz="980" dirty="0"/>
          </a:p>
        </p:txBody>
      </p:sp>
      <p:sp>
        <p:nvSpPr>
          <p:cNvPr id="13" name="Shape 9"/>
          <p:cNvSpPr/>
          <p:nvPr/>
        </p:nvSpPr>
        <p:spPr>
          <a:xfrm>
            <a:off x="6233008" y="1755648"/>
            <a:ext cx="539176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6233008" y="1755648"/>
            <a:ext cx="64008" cy="96012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5" name="Shape 11"/>
          <p:cNvSpPr/>
          <p:nvPr/>
        </p:nvSpPr>
        <p:spPr>
          <a:xfrm>
            <a:off x="6452464" y="1961388"/>
            <a:ext cx="548640" cy="5486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596" y="2109521"/>
            <a:ext cx="252374" cy="25237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147408" y="1865376"/>
            <a:ext cx="429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Three-way match</a:t>
            </a:r>
            <a:endParaRPr lang="en-US" sz="1200" dirty="0"/>
          </a:p>
        </p:txBody>
      </p:sp>
      <p:sp>
        <p:nvSpPr>
          <p:cNvPr id="18" name="Text 13"/>
          <p:cNvSpPr/>
          <p:nvPr/>
        </p:nvSpPr>
        <p:spPr>
          <a:xfrm>
            <a:off x="7147408" y="2194560"/>
            <a:ext cx="429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5000"/>
              </a:lnSpc>
              <a:buNone/>
            </a:pPr>
            <a:r>
              <a:rPr lang="en-US" sz="98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Rapprochement commande / réception / facture sur 100 % des transactions.</a:t>
            </a:r>
            <a:endParaRPr lang="en-US" sz="980" dirty="0"/>
          </a:p>
        </p:txBody>
      </p:sp>
      <p:sp>
        <p:nvSpPr>
          <p:cNvPr id="19" name="Shape 14"/>
          <p:cNvSpPr/>
          <p:nvPr/>
        </p:nvSpPr>
        <p:spPr>
          <a:xfrm>
            <a:off x="566928" y="2852928"/>
            <a:ext cx="539176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566928" y="2852928"/>
            <a:ext cx="64008" cy="96012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1" name="Shape 16"/>
          <p:cNvSpPr/>
          <p:nvPr/>
        </p:nvSpPr>
        <p:spPr>
          <a:xfrm>
            <a:off x="786384" y="3058668"/>
            <a:ext cx="548640" cy="5486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17" y="3206801"/>
            <a:ext cx="252374" cy="252374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481328" y="2962656"/>
            <a:ext cx="429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Détection de doublons</a:t>
            </a:r>
            <a:endParaRPr lang="en-US" sz="1200" dirty="0"/>
          </a:p>
        </p:txBody>
      </p:sp>
      <p:sp>
        <p:nvSpPr>
          <p:cNvPr id="24" name="Text 18"/>
          <p:cNvSpPr/>
          <p:nvPr/>
        </p:nvSpPr>
        <p:spPr>
          <a:xfrm>
            <a:off x="1481328" y="3291840"/>
            <a:ext cx="429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5000"/>
              </a:lnSpc>
              <a:buNone/>
            </a:pPr>
            <a:r>
              <a:rPr lang="en-US" sz="98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Factures, IBAN salariés, fournisseurs (recherche par NIF/NIS).</a:t>
            </a:r>
            <a:endParaRPr lang="en-US" sz="980" dirty="0"/>
          </a:p>
        </p:txBody>
      </p:sp>
      <p:sp>
        <p:nvSpPr>
          <p:cNvPr id="25" name="Shape 19"/>
          <p:cNvSpPr/>
          <p:nvPr/>
        </p:nvSpPr>
        <p:spPr>
          <a:xfrm>
            <a:off x="6233008" y="2852928"/>
            <a:ext cx="539176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6233008" y="2852928"/>
            <a:ext cx="64008" cy="96012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7" name="Shape 21"/>
          <p:cNvSpPr/>
          <p:nvPr/>
        </p:nvSpPr>
        <p:spPr>
          <a:xfrm>
            <a:off x="6452464" y="3058668"/>
            <a:ext cx="548640" cy="5486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596" y="3206801"/>
            <a:ext cx="252374" cy="252374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7147408" y="2962656"/>
            <a:ext cx="429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Analyse de marge</a:t>
            </a:r>
            <a:endParaRPr lang="en-US" sz="1200" dirty="0"/>
          </a:p>
        </p:txBody>
      </p:sp>
      <p:sp>
        <p:nvSpPr>
          <p:cNvPr id="30" name="Text 23"/>
          <p:cNvSpPr/>
          <p:nvPr/>
        </p:nvSpPr>
        <p:spPr>
          <a:xfrm>
            <a:off x="7147408" y="3291840"/>
            <a:ext cx="429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5000"/>
              </a:lnSpc>
              <a:buNone/>
            </a:pPr>
            <a:r>
              <a:rPr lang="en-US" sz="98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Décomposition par produit, client, site, période ; points aberrants.</a:t>
            </a:r>
            <a:endParaRPr lang="en-US" sz="980" dirty="0"/>
          </a:p>
        </p:txBody>
      </p:sp>
      <p:sp>
        <p:nvSpPr>
          <p:cNvPr id="31" name="Shape 24"/>
          <p:cNvSpPr/>
          <p:nvPr/>
        </p:nvSpPr>
        <p:spPr>
          <a:xfrm>
            <a:off x="566928" y="3950208"/>
            <a:ext cx="539176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32" name="Shape 25"/>
          <p:cNvSpPr/>
          <p:nvPr/>
        </p:nvSpPr>
        <p:spPr>
          <a:xfrm>
            <a:off x="566928" y="3950208"/>
            <a:ext cx="64008" cy="96012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3" name="Shape 26"/>
          <p:cNvSpPr/>
          <p:nvPr/>
        </p:nvSpPr>
        <p:spPr>
          <a:xfrm>
            <a:off x="786384" y="4155948"/>
            <a:ext cx="548640" cy="5486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517" y="4304081"/>
            <a:ext cx="252374" cy="252374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1481328" y="4059936"/>
            <a:ext cx="429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Loi de Benford</a:t>
            </a:r>
            <a:endParaRPr lang="en-US" sz="1200" dirty="0"/>
          </a:p>
        </p:txBody>
      </p:sp>
      <p:sp>
        <p:nvSpPr>
          <p:cNvPr id="36" name="Text 28"/>
          <p:cNvSpPr/>
          <p:nvPr/>
        </p:nvSpPr>
        <p:spPr>
          <a:xfrm>
            <a:off x="1481328" y="4389120"/>
            <a:ext cx="429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5000"/>
              </a:lnSpc>
              <a:buNone/>
            </a:pPr>
            <a:r>
              <a:rPr lang="en-US" sz="98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Distribution des premiers chiffres ; détection de données fabriquées.</a:t>
            </a:r>
            <a:endParaRPr lang="en-US" sz="980" dirty="0"/>
          </a:p>
        </p:txBody>
      </p:sp>
      <p:sp>
        <p:nvSpPr>
          <p:cNvPr id="37" name="Shape 29"/>
          <p:cNvSpPr/>
          <p:nvPr/>
        </p:nvSpPr>
        <p:spPr>
          <a:xfrm>
            <a:off x="6233008" y="3950208"/>
            <a:ext cx="539176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38" name="Shape 30"/>
          <p:cNvSpPr/>
          <p:nvPr/>
        </p:nvSpPr>
        <p:spPr>
          <a:xfrm>
            <a:off x="6233008" y="3950208"/>
            <a:ext cx="64008" cy="96012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9" name="Shape 31"/>
          <p:cNvSpPr/>
          <p:nvPr/>
        </p:nvSpPr>
        <p:spPr>
          <a:xfrm>
            <a:off x="6452464" y="4155948"/>
            <a:ext cx="548640" cy="5486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40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596" y="4304081"/>
            <a:ext cx="252374" cy="252374"/>
          </a:xfrm>
          <a:prstGeom prst="rect">
            <a:avLst/>
          </a:prstGeom>
        </p:spPr>
      </p:pic>
      <p:sp>
        <p:nvSpPr>
          <p:cNvPr id="41" name="Text 32"/>
          <p:cNvSpPr/>
          <p:nvPr/>
        </p:nvSpPr>
        <p:spPr>
          <a:xfrm>
            <a:off x="7147408" y="4059936"/>
            <a:ext cx="429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Recalculs exhaustifs</a:t>
            </a:r>
            <a:endParaRPr lang="en-US" sz="1200" dirty="0"/>
          </a:p>
        </p:txBody>
      </p:sp>
      <p:sp>
        <p:nvSpPr>
          <p:cNvPr id="42" name="Text 33"/>
          <p:cNvSpPr/>
          <p:nvPr/>
        </p:nvSpPr>
        <p:spPr>
          <a:xfrm>
            <a:off x="7147408" y="4389120"/>
            <a:ext cx="4294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5000"/>
              </a:lnSpc>
              <a:buNone/>
            </a:pPr>
            <a:r>
              <a:rPr lang="en-US" sz="98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Amortissements sur tous les biens du registre, comparaison comptable.</a:t>
            </a:r>
            <a:endParaRPr lang="en-US" sz="980" dirty="0"/>
          </a:p>
        </p:txBody>
      </p:sp>
      <p:sp>
        <p:nvSpPr>
          <p:cNvPr id="43" name="Text 3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44" name="Text 3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45" name="Text 3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70</a:t>
            </a:r>
            <a:endParaRPr lang="en-US" sz="11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33 — NAA 610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Utiliser les travaux des auditeurs internes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914400"/>
          </a:xfrm>
          <a:prstGeom prst="rect">
            <a:avLst/>
          </a:prstGeom>
          <a:solidFill>
            <a:srgbClr val="F3F6FB"/>
          </a:solidFill>
          <a:ln w="15875">
            <a:solidFill>
              <a:srgbClr val="0091DA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91440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Principe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77440"/>
            <a:ext cx="9869119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L'auditeur externe peut s'appuyer sur la fonction d'audit interne du client, à condition d'avoir évalué la fonction et les travaux spécifiques (NAA 610 §15).</a:t>
            </a:r>
            <a:endParaRPr lang="en-US" sz="1250" dirty="0"/>
          </a:p>
        </p:txBody>
      </p:sp>
      <p:sp>
        <p:nvSpPr>
          <p:cNvPr id="13" name="Shape 9"/>
          <p:cNvSpPr/>
          <p:nvPr/>
        </p:nvSpPr>
        <p:spPr>
          <a:xfrm>
            <a:off x="566928" y="2944368"/>
            <a:ext cx="2558720" cy="1965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566928" y="2944368"/>
            <a:ext cx="64008" cy="196596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5" name="Shape 11"/>
          <p:cNvSpPr/>
          <p:nvPr/>
        </p:nvSpPr>
        <p:spPr>
          <a:xfrm>
            <a:off x="1498816" y="3172968"/>
            <a:ext cx="694944" cy="694944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451" y="3360603"/>
            <a:ext cx="319674" cy="31967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58368" y="3950208"/>
            <a:ext cx="2375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Objectivité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676656" y="4270248"/>
            <a:ext cx="2339264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0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Rattachement organisationnel, indépendance, statut.</a:t>
            </a:r>
            <a:endParaRPr lang="en-US" sz="1000" dirty="0"/>
          </a:p>
        </p:txBody>
      </p:sp>
      <p:sp>
        <p:nvSpPr>
          <p:cNvPr id="19" name="Shape 14"/>
          <p:cNvSpPr/>
          <p:nvPr/>
        </p:nvSpPr>
        <p:spPr>
          <a:xfrm>
            <a:off x="3399968" y="2944368"/>
            <a:ext cx="2558720" cy="1965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3399968" y="2944368"/>
            <a:ext cx="64008" cy="196596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1" name="Shape 16"/>
          <p:cNvSpPr/>
          <p:nvPr/>
        </p:nvSpPr>
        <p:spPr>
          <a:xfrm>
            <a:off x="4331856" y="3172968"/>
            <a:ext cx="694944" cy="694944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491" y="3360603"/>
            <a:ext cx="319674" cy="319674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3491408" y="3950208"/>
            <a:ext cx="2375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Compétence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3509696" y="4270248"/>
            <a:ext cx="2339264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0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Formation, certifications IIA, expérience.</a:t>
            </a:r>
            <a:endParaRPr lang="en-US" sz="1000" dirty="0"/>
          </a:p>
        </p:txBody>
      </p:sp>
      <p:sp>
        <p:nvSpPr>
          <p:cNvPr id="25" name="Shape 19"/>
          <p:cNvSpPr/>
          <p:nvPr/>
        </p:nvSpPr>
        <p:spPr>
          <a:xfrm>
            <a:off x="6233008" y="2944368"/>
            <a:ext cx="2558720" cy="1965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6233008" y="2944368"/>
            <a:ext cx="64008" cy="196596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7" name="Shape 21"/>
          <p:cNvSpPr/>
          <p:nvPr/>
        </p:nvSpPr>
        <p:spPr>
          <a:xfrm>
            <a:off x="7164895" y="3172968"/>
            <a:ext cx="694944" cy="694944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530" y="3360603"/>
            <a:ext cx="319674" cy="319674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6324448" y="3950208"/>
            <a:ext cx="2375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Méthode</a:t>
            </a:r>
            <a:endParaRPr lang="en-US" sz="1300" dirty="0"/>
          </a:p>
        </p:txBody>
      </p:sp>
      <p:sp>
        <p:nvSpPr>
          <p:cNvPr id="30" name="Text 23"/>
          <p:cNvSpPr/>
          <p:nvPr/>
        </p:nvSpPr>
        <p:spPr>
          <a:xfrm>
            <a:off x="6342736" y="4270248"/>
            <a:ext cx="2339264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0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Charte, manuel, plan annuel, supervision.</a:t>
            </a:r>
            <a:endParaRPr lang="en-US" sz="1000" dirty="0"/>
          </a:p>
        </p:txBody>
      </p:sp>
      <p:sp>
        <p:nvSpPr>
          <p:cNvPr id="31" name="Shape 24"/>
          <p:cNvSpPr/>
          <p:nvPr/>
        </p:nvSpPr>
        <p:spPr>
          <a:xfrm>
            <a:off x="9066047" y="2944368"/>
            <a:ext cx="2558720" cy="1965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32" name="Shape 25"/>
          <p:cNvSpPr/>
          <p:nvPr/>
        </p:nvSpPr>
        <p:spPr>
          <a:xfrm>
            <a:off x="9066047" y="2944368"/>
            <a:ext cx="64008" cy="196596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3" name="Shape 26"/>
          <p:cNvSpPr/>
          <p:nvPr/>
        </p:nvSpPr>
        <p:spPr>
          <a:xfrm>
            <a:off x="9997935" y="3172968"/>
            <a:ext cx="694944" cy="694944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5570" y="3360603"/>
            <a:ext cx="319674" cy="319674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9157487" y="3950208"/>
            <a:ext cx="2375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Documentation</a:t>
            </a:r>
            <a:endParaRPr lang="en-US" sz="1300" dirty="0"/>
          </a:p>
        </p:txBody>
      </p:sp>
      <p:sp>
        <p:nvSpPr>
          <p:cNvPr id="36" name="Text 28"/>
          <p:cNvSpPr/>
          <p:nvPr/>
        </p:nvSpPr>
        <p:spPr>
          <a:xfrm>
            <a:off x="9175775" y="4270248"/>
            <a:ext cx="2339264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0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Traçabilité des travaux, dossiers, archivage.</a:t>
            </a:r>
            <a:endParaRPr lang="en-US" sz="1000" dirty="0"/>
          </a:p>
        </p:txBody>
      </p:sp>
      <p:sp>
        <p:nvSpPr>
          <p:cNvPr id="37" name="Text 2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38" name="Text 3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39" name="Text 3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71</a:t>
            </a:r>
            <a:endParaRPr lang="en-US" sz="11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33 — NAA 610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Travaux utilisables… et limites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5391760" cy="3017520"/>
          </a:xfrm>
          <a:prstGeom prst="rect">
            <a:avLst/>
          </a:prstGeom>
          <a:solidFill>
            <a:srgbClr val="EAF5EE"/>
          </a:solidFill>
          <a:ln w="15875">
            <a:solidFill>
              <a:srgbClr val="1F8A4C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3017520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Utilisables (avec re-performance)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95728"/>
            <a:ext cx="4203040" cy="2240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Évaluation du contrôle interne, avec re-performance sur certains contrôles.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Tests substantifs sur cycles à risque modéré, avec re-performance partielle.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Travaux préparatoires et collecte documentaire.</a:t>
            </a: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6233008" y="1755648"/>
            <a:ext cx="5391760" cy="3017520"/>
          </a:xfrm>
          <a:prstGeom prst="rect">
            <a:avLst/>
          </a:prstGeom>
          <a:solidFill>
            <a:srgbClr val="FBE9EC"/>
          </a:solidFill>
          <a:ln w="15875">
            <a:solidFill>
              <a:srgbClr val="C8102E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6233008" y="1755648"/>
            <a:ext cx="82296" cy="3017520"/>
          </a:xfrm>
          <a:prstGeom prst="rect">
            <a:avLst/>
          </a:prstGeom>
          <a:solidFill>
            <a:srgbClr val="C8102E"/>
          </a:solidFill>
          <a:ln/>
        </p:spPr>
      </p:sp>
      <p:sp>
        <p:nvSpPr>
          <p:cNvPr id="15" name="Shape 11"/>
          <p:cNvSpPr/>
          <p:nvPr/>
        </p:nvSpPr>
        <p:spPr>
          <a:xfrm>
            <a:off x="6489040" y="1993392"/>
            <a:ext cx="566928" cy="566928"/>
          </a:xfrm>
          <a:prstGeom prst="ellipse">
            <a:avLst/>
          </a:prstGeom>
          <a:solidFill>
            <a:srgbClr val="C8102E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10" y="2146463"/>
            <a:ext cx="260787" cy="260787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202272" y="197510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NON utilisables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7202272" y="2395728"/>
            <a:ext cx="4203040" cy="2240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Tests portant sur les risques significatifs.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Travaux liés à la fraude (NAA 240).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Zones à fort jugement professionnel.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L'opinion reste la responsabilité exclusive de l'auditeur externe.</a:t>
            </a:r>
            <a:endParaRPr lang="en-US" sz="1200" dirty="0"/>
          </a:p>
        </p:txBody>
      </p:sp>
      <p:sp>
        <p:nvSpPr>
          <p:cNvPr id="19" name="Text 1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0" name="Text 1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1" name="Text 1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72</a:t>
            </a:r>
            <a:endParaRPr lang="en-US" sz="11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34 — NAA 620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Recourir aux travaux d'experts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868680"/>
          </a:xfrm>
          <a:prstGeom prst="rect">
            <a:avLst/>
          </a:prstGeom>
          <a:solidFill>
            <a:srgbClr val="F3F6FB"/>
          </a:solidFill>
          <a:ln w="15875">
            <a:solidFill>
              <a:srgbClr val="0091DA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86868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Principe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77440"/>
            <a:ext cx="9869119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NAA 620 encadre le recours à un expert (interne au cabinet ou externe) lorsque l'auditeur a besoin de compétences spécialisées qu'il ne possède pas.</a:t>
            </a: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566928" y="2852928"/>
            <a:ext cx="1992112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566928" y="2852928"/>
            <a:ext cx="64008" cy="132588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5" name="Shape 11"/>
          <p:cNvSpPr/>
          <p:nvPr/>
        </p:nvSpPr>
        <p:spPr>
          <a:xfrm>
            <a:off x="1252088" y="3017520"/>
            <a:ext cx="621792" cy="62179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972" y="3185404"/>
            <a:ext cx="286024" cy="28602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21792" y="3694176"/>
            <a:ext cx="188238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Actuaire</a:t>
            </a:r>
            <a:endParaRPr lang="en-US" sz="1100" dirty="0"/>
          </a:p>
        </p:txBody>
      </p:sp>
      <p:sp>
        <p:nvSpPr>
          <p:cNvPr id="18" name="Text 13"/>
          <p:cNvSpPr/>
          <p:nvPr/>
        </p:nvSpPr>
        <p:spPr>
          <a:xfrm>
            <a:off x="640080" y="3968496"/>
            <a:ext cx="184580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3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Engagements de retraite, provisions techniques</a:t>
            </a:r>
            <a:endParaRPr lang="en-US" sz="830" dirty="0"/>
          </a:p>
        </p:txBody>
      </p:sp>
      <p:sp>
        <p:nvSpPr>
          <p:cNvPr id="19" name="Shape 14"/>
          <p:cNvSpPr/>
          <p:nvPr/>
        </p:nvSpPr>
        <p:spPr>
          <a:xfrm>
            <a:off x="2833360" y="2852928"/>
            <a:ext cx="1992112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2833360" y="2852928"/>
            <a:ext cx="64008" cy="132588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1" name="Shape 16"/>
          <p:cNvSpPr/>
          <p:nvPr/>
        </p:nvSpPr>
        <p:spPr>
          <a:xfrm>
            <a:off x="3518520" y="3017520"/>
            <a:ext cx="621792" cy="62179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404" y="3185404"/>
            <a:ext cx="286024" cy="286024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2888224" y="3694176"/>
            <a:ext cx="188238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Expert immobilier</a:t>
            </a:r>
            <a:endParaRPr lang="en-US" sz="1100" dirty="0"/>
          </a:p>
        </p:txBody>
      </p:sp>
      <p:sp>
        <p:nvSpPr>
          <p:cNvPr id="24" name="Text 18"/>
          <p:cNvSpPr/>
          <p:nvPr/>
        </p:nvSpPr>
        <p:spPr>
          <a:xfrm>
            <a:off x="2906512" y="3968496"/>
            <a:ext cx="184580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3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Évaluation immeubles, terrains, valeur recouvrable</a:t>
            </a:r>
            <a:endParaRPr lang="en-US" sz="830" dirty="0"/>
          </a:p>
        </p:txBody>
      </p:sp>
      <p:sp>
        <p:nvSpPr>
          <p:cNvPr id="25" name="Shape 19"/>
          <p:cNvSpPr/>
          <p:nvPr/>
        </p:nvSpPr>
        <p:spPr>
          <a:xfrm>
            <a:off x="5099792" y="2852928"/>
            <a:ext cx="1992112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5099792" y="2852928"/>
            <a:ext cx="64008" cy="132588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7" name="Shape 21"/>
          <p:cNvSpPr/>
          <p:nvPr/>
        </p:nvSpPr>
        <p:spPr>
          <a:xfrm>
            <a:off x="5784952" y="3017520"/>
            <a:ext cx="621792" cy="62179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835" y="3185404"/>
            <a:ext cx="286024" cy="286024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5154656" y="3694176"/>
            <a:ext cx="188238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Fiscaliste</a:t>
            </a:r>
            <a:endParaRPr lang="en-US" sz="1100" dirty="0"/>
          </a:p>
        </p:txBody>
      </p:sp>
      <p:sp>
        <p:nvSpPr>
          <p:cNvPr id="30" name="Text 23"/>
          <p:cNvSpPr/>
          <p:nvPr/>
        </p:nvSpPr>
        <p:spPr>
          <a:xfrm>
            <a:off x="5172944" y="3968496"/>
            <a:ext cx="184580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3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Contentieux, conventions, prix de transfert</a:t>
            </a:r>
            <a:endParaRPr lang="en-US" sz="830" dirty="0"/>
          </a:p>
        </p:txBody>
      </p:sp>
      <p:sp>
        <p:nvSpPr>
          <p:cNvPr id="31" name="Shape 24"/>
          <p:cNvSpPr/>
          <p:nvPr/>
        </p:nvSpPr>
        <p:spPr>
          <a:xfrm>
            <a:off x="7366224" y="2852928"/>
            <a:ext cx="1992112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32" name="Shape 25"/>
          <p:cNvSpPr/>
          <p:nvPr/>
        </p:nvSpPr>
        <p:spPr>
          <a:xfrm>
            <a:off x="7366224" y="2852928"/>
            <a:ext cx="64008" cy="132588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3" name="Shape 26"/>
          <p:cNvSpPr/>
          <p:nvPr/>
        </p:nvSpPr>
        <p:spPr>
          <a:xfrm>
            <a:off x="8051383" y="3017520"/>
            <a:ext cx="621792" cy="62179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267" y="3185404"/>
            <a:ext cx="286024" cy="286024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7421088" y="3694176"/>
            <a:ext cx="188238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Expert IT</a:t>
            </a:r>
            <a:endParaRPr lang="en-US" sz="1100" dirty="0"/>
          </a:p>
        </p:txBody>
      </p:sp>
      <p:sp>
        <p:nvSpPr>
          <p:cNvPr id="36" name="Text 28"/>
          <p:cNvSpPr/>
          <p:nvPr/>
        </p:nvSpPr>
        <p:spPr>
          <a:xfrm>
            <a:off x="7439376" y="3968496"/>
            <a:ext cx="184580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3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 SI, sécurité, intégrité des données ERP</a:t>
            </a:r>
            <a:endParaRPr lang="en-US" sz="830" dirty="0"/>
          </a:p>
        </p:txBody>
      </p:sp>
      <p:sp>
        <p:nvSpPr>
          <p:cNvPr id="37" name="Shape 29"/>
          <p:cNvSpPr/>
          <p:nvPr/>
        </p:nvSpPr>
        <p:spPr>
          <a:xfrm>
            <a:off x="9632655" y="2852928"/>
            <a:ext cx="1992112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38" name="Shape 30"/>
          <p:cNvSpPr/>
          <p:nvPr/>
        </p:nvSpPr>
        <p:spPr>
          <a:xfrm>
            <a:off x="9632655" y="2852928"/>
            <a:ext cx="64008" cy="132588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9" name="Shape 31"/>
          <p:cNvSpPr/>
          <p:nvPr/>
        </p:nvSpPr>
        <p:spPr>
          <a:xfrm>
            <a:off x="10317815" y="3017520"/>
            <a:ext cx="621792" cy="62179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40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5699" y="3185404"/>
            <a:ext cx="286024" cy="286024"/>
          </a:xfrm>
          <a:prstGeom prst="rect">
            <a:avLst/>
          </a:prstGeom>
        </p:spPr>
      </p:pic>
      <p:sp>
        <p:nvSpPr>
          <p:cNvPr id="41" name="Text 32"/>
          <p:cNvSpPr/>
          <p:nvPr/>
        </p:nvSpPr>
        <p:spPr>
          <a:xfrm>
            <a:off x="9687519" y="3694176"/>
            <a:ext cx="188238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Avocat externe</a:t>
            </a:r>
            <a:endParaRPr lang="en-US" sz="1100" dirty="0"/>
          </a:p>
        </p:txBody>
      </p:sp>
      <p:sp>
        <p:nvSpPr>
          <p:cNvPr id="42" name="Text 33"/>
          <p:cNvSpPr/>
          <p:nvPr/>
        </p:nvSpPr>
        <p:spPr>
          <a:xfrm>
            <a:off x="9705807" y="3968496"/>
            <a:ext cx="184580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3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Appréciation indépendante de litiges complexes</a:t>
            </a:r>
            <a:endParaRPr lang="en-US" sz="830" dirty="0"/>
          </a:p>
        </p:txBody>
      </p:sp>
      <p:sp>
        <p:nvSpPr>
          <p:cNvPr id="43" name="Shape 34"/>
          <p:cNvSpPr/>
          <p:nvPr/>
        </p:nvSpPr>
        <p:spPr>
          <a:xfrm>
            <a:off x="566928" y="4361688"/>
            <a:ext cx="11057839" cy="1005840"/>
          </a:xfrm>
          <a:prstGeom prst="rect">
            <a:avLst/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44" name="Shape 35"/>
          <p:cNvSpPr/>
          <p:nvPr/>
        </p:nvSpPr>
        <p:spPr>
          <a:xfrm>
            <a:off x="566928" y="4361688"/>
            <a:ext cx="82296" cy="100584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45" name="Shape 36"/>
          <p:cNvSpPr/>
          <p:nvPr/>
        </p:nvSpPr>
        <p:spPr>
          <a:xfrm>
            <a:off x="822960" y="459943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46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031" y="4752503"/>
            <a:ext cx="260787" cy="260787"/>
          </a:xfrm>
          <a:prstGeom prst="rect">
            <a:avLst/>
          </a:prstGeom>
        </p:spPr>
      </p:pic>
      <p:sp>
        <p:nvSpPr>
          <p:cNvPr id="47" name="Text 37"/>
          <p:cNvSpPr/>
          <p:nvPr/>
        </p:nvSpPr>
        <p:spPr>
          <a:xfrm>
            <a:off x="1536192" y="458114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Obligations (NAA 620 §9-13)</a:t>
            </a:r>
            <a:endParaRPr lang="en-US" sz="1400" dirty="0"/>
          </a:p>
        </p:txBody>
      </p:sp>
      <p:sp>
        <p:nvSpPr>
          <p:cNvPr id="48" name="Text 38"/>
          <p:cNvSpPr/>
          <p:nvPr/>
        </p:nvSpPr>
        <p:spPr>
          <a:xfrm>
            <a:off x="1536192" y="4983480"/>
            <a:ext cx="986911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Évaluer la compétence, les capacités et l'objectivité de l'expert ; convenir des termes par écrit (lettre de mission) ; apprécier l'adéquation des travaux (hypothèses, méthodes, sources, conclusions). L'auditeur reste seul responsable de son opinion.</a:t>
            </a:r>
            <a:endParaRPr lang="en-US" sz="1100" dirty="0"/>
          </a:p>
        </p:txBody>
      </p:sp>
      <p:sp>
        <p:nvSpPr>
          <p:cNvPr id="49" name="Text 3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50" name="Text 4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51" name="Text 4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73</a:t>
            </a:r>
            <a:endParaRPr lang="en-US" sz="11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35 — NAA 580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lettre d'affirmation (déclarations écrites)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1005840"/>
          </a:xfrm>
          <a:prstGeom prst="rect">
            <a:avLst/>
          </a:prstGeom>
          <a:solidFill>
            <a:srgbClr val="F3F6FB"/>
          </a:solidFill>
          <a:ln w="15875">
            <a:solidFill>
              <a:srgbClr val="0091DA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100584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Principe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77440"/>
            <a:ext cx="986911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NAA 580 impose d'obtenir, en fin de mission, une lettre signée par la direction (et le cas échéant la gouvernance) confirmant ses responsabilités et certaines affirmations spécifiques.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566928" y="2990088"/>
            <a:ext cx="11057839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Confirme que la direction assume l'établissement des états financiers, le contrôle interne et la mise à disposition de l'information.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Contient des affirmations spécifiques requises par d'autres NAA : fraude (240), parties liées (550), événements postérieurs (560), continuité (570).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Datée à la date du rapport d'audit (ou très proche).</a:t>
            </a:r>
            <a:endParaRPr lang="en-US" sz="1250" dirty="0"/>
          </a:p>
          <a:p>
            <a:pPr marL="177800" indent="-177800">
              <a:lnSpc>
                <a:spcPct val="102000"/>
              </a:lnSpc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N'est PAS un substitut aux preuves d'audit — c'est un complément.</a:t>
            </a:r>
            <a:endParaRPr lang="en-US" sz="1250" dirty="0"/>
          </a:p>
        </p:txBody>
      </p:sp>
      <p:sp>
        <p:nvSpPr>
          <p:cNvPr id="14" name="Text 10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6" name="Text 12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74</a:t>
            </a:r>
            <a:endParaRPr lang="en-US" sz="11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C8102E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 35 — NAA 580 §19-20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Quand l'absence de lettre est rédhibitoire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1737360"/>
          </a:xfrm>
          <a:prstGeom prst="rect">
            <a:avLst/>
          </a:prstGeom>
          <a:solidFill>
            <a:srgbClr val="FBE9EC"/>
          </a:solidFill>
          <a:ln w="15875">
            <a:solidFill>
              <a:srgbClr val="C8102E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1737360"/>
          </a:xfrm>
          <a:prstGeom prst="rect">
            <a:avLst/>
          </a:prstGeom>
          <a:solidFill>
            <a:srgbClr val="C8102E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C8102E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Limitation d'étendue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95728"/>
            <a:ext cx="9869119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refus de la direction de signer la lettre d'affirmation, ou des affirmations jugées peu fiables, constituent une limitation d'étendue.</a:t>
            </a:r>
            <a:endParaRPr lang="en-US" sz="12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Conséquence possible : une opinion avec impossibilité de l'exprimer (NAA 580 §19-20 ; NAA 705).</a:t>
            </a:r>
            <a:endParaRPr lang="en-US" sz="12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lettre matérialise la responsabilité de la direction — son refus est un signal d'alerte fort sur l'intégrité de la gouvernance.</a:t>
            </a:r>
            <a:endParaRPr lang="en-US" sz="1250" dirty="0"/>
          </a:p>
        </p:txBody>
      </p:sp>
      <p:sp>
        <p:nvSpPr>
          <p:cNvPr id="13" name="Shape 9"/>
          <p:cNvSpPr/>
          <p:nvPr/>
        </p:nvSpPr>
        <p:spPr>
          <a:xfrm>
            <a:off x="566928" y="3721608"/>
            <a:ext cx="11057839" cy="1463040"/>
          </a:xfrm>
          <a:prstGeom prst="rect">
            <a:avLst/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566928" y="3721608"/>
            <a:ext cx="82296" cy="146304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15" name="Shape 11"/>
          <p:cNvSpPr/>
          <p:nvPr/>
        </p:nvSpPr>
        <p:spPr>
          <a:xfrm>
            <a:off x="822960" y="395935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31" y="4112423"/>
            <a:ext cx="260787" cy="260787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536192" y="394106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Affirmations clés attendues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1536192" y="4361688"/>
            <a:ext cx="986911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Établissement des EF conformes au SCF ; responsabilité sur le contrôle interne (NAA 315).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Mise à disposition de toute l'information ; prise en compte des événements postérieurs (560).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Fraude (240 §39) ; identification des parties liées (550) ; litiges connus ; continuité (570).</a:t>
            </a:r>
            <a:endParaRPr lang="en-US" sz="1100" dirty="0"/>
          </a:p>
        </p:txBody>
      </p:sp>
      <p:sp>
        <p:nvSpPr>
          <p:cNvPr id="19" name="Text 1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0" name="Text 1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1" name="Text 1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75</a:t>
            </a:r>
            <a:endParaRPr lang="en-US" sz="11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6">
    <p:bg>
      <p:bgPr>
        <a:solidFill>
          <a:srgbClr val="00338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rgbClr val="002A73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1005840"/>
            <a:ext cx="310896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09</a:t>
            </a:r>
            <a:endParaRPr lang="en-US" sz="15000" dirty="0"/>
          </a:p>
        </p:txBody>
      </p:sp>
      <p:sp>
        <p:nvSpPr>
          <p:cNvPr id="4" name="Text 2"/>
          <p:cNvSpPr/>
          <p:nvPr/>
        </p:nvSpPr>
        <p:spPr>
          <a:xfrm>
            <a:off x="676656" y="3246120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5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4617720" y="1828800"/>
            <a:ext cx="914400" cy="914400"/>
          </a:xfrm>
          <a:prstGeom prst="ellipse">
            <a:avLst/>
          </a:prstGeom>
          <a:solidFill>
            <a:srgbClr val="C68A12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608" y="2075688"/>
            <a:ext cx="420624" cy="4206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806440" y="1874520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SYNTHÈSE DE LA JOURNÉE · ÉPREUVE DE TRANSFERT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806440" y="2212848"/>
            <a:ext cx="58521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Cas pratique</a:t>
            </a:r>
            <a:endParaRPr lang="en-US" sz="33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SARL ORAN-NÉGOCE</a:t>
            </a:r>
            <a:endParaRPr lang="en-US" sz="3300" dirty="0"/>
          </a:p>
        </p:txBody>
      </p:sp>
      <p:sp>
        <p:nvSpPr>
          <p:cNvPr id="9" name="Text 6"/>
          <p:cNvSpPr/>
          <p:nvPr/>
        </p:nvSpPr>
        <p:spPr>
          <a:xfrm>
            <a:off x="5824728" y="3611880"/>
            <a:ext cx="5760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8000"/>
              </a:lnSpc>
              <a:buNone/>
            </a:pPr>
            <a:r>
              <a:rPr lang="en-US" sz="1350" i="1" dirty="0">
                <a:solidFill>
                  <a:srgbClr val="B9CB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Mobiliser l'ensemble des techniques du Jour 4 : circularisation, cut-off, revue subséquente, sondage et data analytics sur une même entité.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806440" y="6126480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FA6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CNCC</a:t>
            </a:r>
            <a:endParaRPr lang="en-US" sz="9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68A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PRATIQUE — ÉNONCÉ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Présentation de l'entité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1234440"/>
          </a:xfrm>
          <a:prstGeom prst="rect">
            <a:avLst/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123444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SARL ORAN-NÉGOCE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77440"/>
            <a:ext cx="986911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Négoce de matériel électronique (téléphonie, informatique, accessoires), basé à Oran, créé en 2011. 800 références produits commercialisées via 2 magasins et un site web. Effectif : 48 salariés. ERP intégré Sage X3 (déployé depuis 3 ans). Premier exercice d'audit. Contrôle interne achats faible : séparation des fonctions limitée, pas de contrôle systématique trois voies.</a:t>
            </a: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566928" y="3310128"/>
            <a:ext cx="1992112" cy="160020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566928" y="3310128"/>
            <a:ext cx="1992112" cy="7315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15" name="Text 11"/>
          <p:cNvSpPr/>
          <p:nvPr/>
        </p:nvSpPr>
        <p:spPr>
          <a:xfrm>
            <a:off x="612648" y="3538728"/>
            <a:ext cx="190067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1,2 Md</a:t>
            </a:r>
            <a:endParaRPr lang="en-US" sz="2600" dirty="0"/>
          </a:p>
        </p:txBody>
      </p:sp>
      <p:sp>
        <p:nvSpPr>
          <p:cNvPr id="16" name="Text 12"/>
          <p:cNvSpPr/>
          <p:nvPr/>
        </p:nvSpPr>
        <p:spPr>
          <a:xfrm>
            <a:off x="658368" y="4224528"/>
            <a:ext cx="180923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0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Chiffre d'affaires (DA)</a:t>
            </a:r>
            <a:endParaRPr lang="en-US" sz="1000" dirty="0"/>
          </a:p>
        </p:txBody>
      </p:sp>
      <p:sp>
        <p:nvSpPr>
          <p:cNvPr id="17" name="Shape 13"/>
          <p:cNvSpPr/>
          <p:nvPr/>
        </p:nvSpPr>
        <p:spPr>
          <a:xfrm>
            <a:off x="2833360" y="3310128"/>
            <a:ext cx="1992112" cy="160020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2833360" y="3310128"/>
            <a:ext cx="1992112" cy="73152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9" name="Text 15"/>
          <p:cNvSpPr/>
          <p:nvPr/>
        </p:nvSpPr>
        <p:spPr>
          <a:xfrm>
            <a:off x="2879080" y="3538728"/>
            <a:ext cx="190067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0091D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220 M</a:t>
            </a:r>
            <a:endParaRPr lang="en-US" sz="2600" dirty="0"/>
          </a:p>
        </p:txBody>
      </p:sp>
      <p:sp>
        <p:nvSpPr>
          <p:cNvPr id="20" name="Text 16"/>
          <p:cNvSpPr/>
          <p:nvPr/>
        </p:nvSpPr>
        <p:spPr>
          <a:xfrm>
            <a:off x="2924800" y="4224528"/>
            <a:ext cx="180923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0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Stocks — 800 réf. (DA)</a:t>
            </a:r>
            <a:endParaRPr lang="en-US" sz="1000" dirty="0"/>
          </a:p>
        </p:txBody>
      </p:sp>
      <p:sp>
        <p:nvSpPr>
          <p:cNvPr id="21" name="Shape 17"/>
          <p:cNvSpPr/>
          <p:nvPr/>
        </p:nvSpPr>
        <p:spPr>
          <a:xfrm>
            <a:off x="5099792" y="3310128"/>
            <a:ext cx="1992112" cy="160020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2" name="Shape 18"/>
          <p:cNvSpPr/>
          <p:nvPr/>
        </p:nvSpPr>
        <p:spPr>
          <a:xfrm>
            <a:off x="5099792" y="3310128"/>
            <a:ext cx="1992112" cy="73152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23" name="Text 19"/>
          <p:cNvSpPr/>
          <p:nvPr/>
        </p:nvSpPr>
        <p:spPr>
          <a:xfrm>
            <a:off x="5145512" y="3538728"/>
            <a:ext cx="190067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00A39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290 M</a:t>
            </a:r>
            <a:endParaRPr lang="en-US" sz="2600" dirty="0"/>
          </a:p>
        </p:txBody>
      </p:sp>
      <p:sp>
        <p:nvSpPr>
          <p:cNvPr id="24" name="Text 20"/>
          <p:cNvSpPr/>
          <p:nvPr/>
        </p:nvSpPr>
        <p:spPr>
          <a:xfrm>
            <a:off x="5191232" y="4224528"/>
            <a:ext cx="180923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0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Créances — 200 clients (DA)</a:t>
            </a:r>
            <a:endParaRPr lang="en-US" sz="1000" dirty="0"/>
          </a:p>
        </p:txBody>
      </p:sp>
      <p:sp>
        <p:nvSpPr>
          <p:cNvPr id="25" name="Shape 21"/>
          <p:cNvSpPr/>
          <p:nvPr/>
        </p:nvSpPr>
        <p:spPr>
          <a:xfrm>
            <a:off x="7366224" y="3310128"/>
            <a:ext cx="1992112" cy="160020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6" name="Shape 22"/>
          <p:cNvSpPr/>
          <p:nvPr/>
        </p:nvSpPr>
        <p:spPr>
          <a:xfrm>
            <a:off x="7366224" y="3310128"/>
            <a:ext cx="1992112" cy="73152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27" name="Text 23"/>
          <p:cNvSpPr/>
          <p:nvPr/>
        </p:nvSpPr>
        <p:spPr>
          <a:xfrm>
            <a:off x="7411944" y="3538728"/>
            <a:ext cx="190067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C68A1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165 M</a:t>
            </a:r>
            <a:endParaRPr lang="en-US" sz="2600" dirty="0"/>
          </a:p>
        </p:txBody>
      </p:sp>
      <p:sp>
        <p:nvSpPr>
          <p:cNvPr id="28" name="Text 24"/>
          <p:cNvSpPr/>
          <p:nvPr/>
        </p:nvSpPr>
        <p:spPr>
          <a:xfrm>
            <a:off x="7457664" y="4224528"/>
            <a:ext cx="180923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0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Dettes fourn. — 150 (DA)</a:t>
            </a:r>
            <a:endParaRPr lang="en-US" sz="1000" dirty="0"/>
          </a:p>
        </p:txBody>
      </p:sp>
      <p:sp>
        <p:nvSpPr>
          <p:cNvPr id="29" name="Shape 25"/>
          <p:cNvSpPr/>
          <p:nvPr/>
        </p:nvSpPr>
        <p:spPr>
          <a:xfrm>
            <a:off x="9632655" y="3310128"/>
            <a:ext cx="1992112" cy="160020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30" name="Shape 26"/>
          <p:cNvSpPr/>
          <p:nvPr/>
        </p:nvSpPr>
        <p:spPr>
          <a:xfrm>
            <a:off x="9632655" y="3310128"/>
            <a:ext cx="1992112" cy="73152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31" name="Text 27"/>
          <p:cNvSpPr/>
          <p:nvPr/>
        </p:nvSpPr>
        <p:spPr>
          <a:xfrm>
            <a:off x="9678375" y="3538728"/>
            <a:ext cx="190067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1F8A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38 M</a:t>
            </a:r>
            <a:endParaRPr lang="en-US" sz="2600" dirty="0"/>
          </a:p>
        </p:txBody>
      </p:sp>
      <p:sp>
        <p:nvSpPr>
          <p:cNvPr id="32" name="Text 28"/>
          <p:cNvSpPr/>
          <p:nvPr/>
        </p:nvSpPr>
        <p:spPr>
          <a:xfrm>
            <a:off x="9724095" y="4224528"/>
            <a:ext cx="180923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0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Résultat avant impôts (DA)</a:t>
            </a:r>
            <a:endParaRPr lang="en-US" sz="1000" dirty="0"/>
          </a:p>
        </p:txBody>
      </p:sp>
      <p:sp>
        <p:nvSpPr>
          <p:cNvPr id="33" name="Text 2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34" name="Text 3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35" name="Text 3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77</a:t>
            </a:r>
            <a:endParaRPr lang="en-US" sz="11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68A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PRATIQUE — ÉNONCÉ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Seuils retenus &amp; spécificités algériennes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3503066" cy="146304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66928" y="1755648"/>
            <a:ext cx="73152" cy="1463040"/>
          </a:xfrm>
          <a:prstGeom prst="rect">
            <a:avLst/>
          </a:prstGeom>
          <a:solidFill>
            <a:srgbClr val="C8102E"/>
          </a:solidFill>
          <a:ln/>
        </p:spPr>
      </p:sp>
      <p:sp>
        <p:nvSpPr>
          <p:cNvPr id="9" name="Text 6"/>
          <p:cNvSpPr/>
          <p:nvPr/>
        </p:nvSpPr>
        <p:spPr>
          <a:xfrm>
            <a:off x="658368" y="1984248"/>
            <a:ext cx="332018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C810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2,5 M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658368" y="2670048"/>
            <a:ext cx="332018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05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Seuil de Signification globale (DA)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4344314" y="1755648"/>
            <a:ext cx="3503066" cy="146304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4344314" y="1755648"/>
            <a:ext cx="73152" cy="1463040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13" name="Text 10"/>
          <p:cNvSpPr/>
          <p:nvPr/>
        </p:nvSpPr>
        <p:spPr>
          <a:xfrm>
            <a:off x="4435754" y="1984248"/>
            <a:ext cx="332018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C68A1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1,6 M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4435754" y="2670048"/>
            <a:ext cx="332018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05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Seuil de Planification (DA)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8121701" y="1755648"/>
            <a:ext cx="3503066" cy="1463040"/>
          </a:xfrm>
          <a:prstGeom prst="rect">
            <a:avLst/>
          </a:prstGeom>
          <a:solidFill>
            <a:srgbClr val="F3F6FB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8121701" y="1755648"/>
            <a:ext cx="73152" cy="146304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17" name="Text 14"/>
          <p:cNvSpPr/>
          <p:nvPr/>
        </p:nvSpPr>
        <p:spPr>
          <a:xfrm>
            <a:off x="8213141" y="1984248"/>
            <a:ext cx="332018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125 000</a:t>
            </a:r>
            <a:endParaRPr lang="en-US" sz="2800" dirty="0"/>
          </a:p>
        </p:txBody>
      </p:sp>
      <p:sp>
        <p:nvSpPr>
          <p:cNvPr id="18" name="Text 15"/>
          <p:cNvSpPr/>
          <p:nvPr/>
        </p:nvSpPr>
        <p:spPr>
          <a:xfrm>
            <a:off x="8213141" y="2670048"/>
            <a:ext cx="332018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05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Seuil de Investigation (DA)</a:t>
            </a:r>
            <a:endParaRPr lang="en-US" sz="1050" dirty="0"/>
          </a:p>
        </p:txBody>
      </p:sp>
      <p:sp>
        <p:nvSpPr>
          <p:cNvPr id="19" name="Shape 16"/>
          <p:cNvSpPr/>
          <p:nvPr/>
        </p:nvSpPr>
        <p:spPr>
          <a:xfrm>
            <a:off x="566928" y="3447288"/>
            <a:ext cx="11057839" cy="1737360"/>
          </a:xfrm>
          <a:prstGeom prst="rect">
            <a:avLst/>
          </a:prstGeom>
          <a:solidFill>
            <a:srgbClr val="EAF5EE"/>
          </a:solidFill>
          <a:ln w="15875">
            <a:solidFill>
              <a:srgbClr val="1F8A4C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66928" y="3447288"/>
            <a:ext cx="82296" cy="1737360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21" name="Shape 18"/>
          <p:cNvSpPr/>
          <p:nvPr/>
        </p:nvSpPr>
        <p:spPr>
          <a:xfrm>
            <a:off x="822960" y="3685032"/>
            <a:ext cx="566928" cy="56692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22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3838103"/>
            <a:ext cx="260787" cy="260787"/>
          </a:xfrm>
          <a:prstGeom prst="rect">
            <a:avLst/>
          </a:prstGeom>
        </p:spPr>
      </p:pic>
      <p:sp>
        <p:nvSpPr>
          <p:cNvPr id="23" name="Text 19"/>
          <p:cNvSpPr/>
          <p:nvPr/>
        </p:nvSpPr>
        <p:spPr>
          <a:xfrm>
            <a:off x="1536192" y="366674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Spécificités algériennes</a:t>
            </a:r>
            <a:endParaRPr lang="en-US" sz="1400" dirty="0"/>
          </a:p>
        </p:txBody>
      </p:sp>
      <p:sp>
        <p:nvSpPr>
          <p:cNvPr id="24" name="Text 20"/>
          <p:cNvSpPr/>
          <p:nvPr/>
        </p:nvSpPr>
        <p:spPr>
          <a:xfrm>
            <a:off x="1536192" y="4087368"/>
            <a:ext cx="9869119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 fournisseurs étrangers (Chine, Émirats, Turquie) = 45 % de la dette fournisseurs.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Importations soumises au contrôle de la Banque d'Algérie : domiciliation bancaire obligatoire (règlement 07-01).</a:t>
            </a:r>
            <a:endParaRPr lang="en-US" sz="12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2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Présomption NAA 240 §26 sur la reconnaissance des produits (CA) ; CI achats faible → approche substantive renforcée.</a:t>
            </a:r>
            <a:endParaRPr lang="en-US" sz="1200" dirty="0"/>
          </a:p>
        </p:txBody>
      </p:sp>
      <p:sp>
        <p:nvSpPr>
          <p:cNvPr id="25" name="Text 21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6" name="Text 22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7" name="Text 23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78</a:t>
            </a:r>
            <a:endParaRPr lang="en-US" sz="11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68A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PRATIQUE — CORRIGÉ Q1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Mix de techniques — cycle Achats / Fournisseurs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graphicFrame>
        <p:nvGraphicFramePr>
          <p:cNvPr id="8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66928" y="1755648"/>
          <a:ext cx="11057839" cy="914400"/>
        </p:xfrm>
        <a:graphic>
          <a:graphicData uri="http://schemas.openxmlformats.org/drawingml/2006/table">
            <a:tbl>
              <a:tblPr/>
              <a:tblGrid>
                <a:gridCol w="2743200"/>
                <a:gridCol w="868680"/>
                <a:gridCol w="4114800"/>
                <a:gridCol w="3331159"/>
              </a:tblGrid>
              <a:tr h="65836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Technique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8A12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NAA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8A12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Apport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8A12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Couverture / étendue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8A12"/>
                    </a:solidFill>
                  </a:tcPr>
                </a:tc>
              </a:tr>
              <a:tr h="65836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Circularisation fournisseurs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505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Confirmation directe par tiers : existence &amp; complétude des dettes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Top 30 (≈ 70-80 %) + 10 sondage + 3 spécifiques = 43 lettres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836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Cut-off achats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500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Séparation des exercices : factures &amp; BL à la bonne période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30 dern. déc. + 30 prem. janv. + importations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65836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Revue subséquente décaissements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560 / 505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Passifs non comptabilisés ; alternative aux non-réponses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Décaissements janvier-mars N+1 &gt; seuil d'investigation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836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Tests de détail (écritures, factures)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500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Réalité, évaluation, imputation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Échantillon MUS (≈ 60 éléments)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65836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Data analytics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500 + 240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Couverture 100 % : duplicates, three-way, écritures, Benford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Toute la population (transactions &amp; écritures)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9" name="Text 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79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500 — ÉLÉMENTS PROBANTS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pyramide des éléments probants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66928" y="1755648"/>
            <a:ext cx="11057839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 plus fort (sommet) au plus faible (base) — la fiabilité dépend de la source.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2743200" y="2258568"/>
            <a:ext cx="1828800" cy="493776"/>
          </a:xfrm>
          <a:prstGeom prst="rect">
            <a:avLst/>
          </a:prstGeom>
          <a:solidFill>
            <a:srgbClr val="00338D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2743200" y="2258568"/>
            <a:ext cx="18288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2414016" y="2825496"/>
            <a:ext cx="2487168" cy="493776"/>
          </a:xfrm>
          <a:prstGeom prst="rect">
            <a:avLst/>
          </a:prstGeom>
          <a:solidFill>
            <a:srgbClr val="005EB8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414016" y="2825496"/>
            <a:ext cx="2487168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2084832" y="3392424"/>
            <a:ext cx="3145536" cy="493776"/>
          </a:xfrm>
          <a:prstGeom prst="rect">
            <a:avLst/>
          </a:prstGeom>
          <a:solidFill>
            <a:srgbClr val="0070C0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084832" y="3392424"/>
            <a:ext cx="3145536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1755648" y="3959352"/>
            <a:ext cx="3803904" cy="493776"/>
          </a:xfrm>
          <a:prstGeom prst="rect">
            <a:avLst/>
          </a:prstGeom>
          <a:solidFill>
            <a:srgbClr val="0091DA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755648" y="3959352"/>
            <a:ext cx="3803904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1426464" y="4526280"/>
            <a:ext cx="4462272" cy="493776"/>
          </a:xfrm>
          <a:prstGeom prst="rect">
            <a:avLst/>
          </a:prstGeom>
          <a:solidFill>
            <a:srgbClr val="5BA3D9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426464" y="4526280"/>
            <a:ext cx="4462272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300" dirty="0"/>
          </a:p>
        </p:txBody>
      </p:sp>
      <p:sp>
        <p:nvSpPr>
          <p:cNvPr id="18" name="Shape 15"/>
          <p:cNvSpPr/>
          <p:nvPr/>
        </p:nvSpPr>
        <p:spPr>
          <a:xfrm>
            <a:off x="1097280" y="5093208"/>
            <a:ext cx="5120640" cy="493776"/>
          </a:xfrm>
          <a:prstGeom prst="rect">
            <a:avLst/>
          </a:prstGeom>
          <a:solidFill>
            <a:srgbClr val="9CC0E4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097280" y="5093208"/>
            <a:ext cx="512064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6492240" y="2258568"/>
            <a:ext cx="5132527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Constatation directe par l'auditeur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6492240" y="2825496"/>
            <a:ext cx="5132527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Confirmation par tiers indépendant (NAA 505)</a:t>
            </a:r>
            <a:endParaRPr lang="en-US" sz="1150" dirty="0"/>
          </a:p>
        </p:txBody>
      </p:sp>
      <p:sp>
        <p:nvSpPr>
          <p:cNvPr id="22" name="Text 19"/>
          <p:cNvSpPr/>
          <p:nvPr/>
        </p:nvSpPr>
        <p:spPr>
          <a:xfrm>
            <a:off x="6492240" y="3392424"/>
            <a:ext cx="5132527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 externe en possession du client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6492240" y="3959352"/>
            <a:ext cx="5132527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 interne approuvé en externe (PV d'AG)</a:t>
            </a:r>
            <a:endParaRPr lang="en-US" sz="1150" dirty="0"/>
          </a:p>
        </p:txBody>
      </p:sp>
      <p:sp>
        <p:nvSpPr>
          <p:cNvPr id="24" name="Text 21"/>
          <p:cNvSpPr/>
          <p:nvPr/>
        </p:nvSpPr>
        <p:spPr>
          <a:xfrm>
            <a:off x="6492240" y="4526280"/>
            <a:ext cx="5132527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 interne (BL, OF)</a:t>
            </a:r>
            <a:endParaRPr lang="en-US" sz="1150" dirty="0"/>
          </a:p>
        </p:txBody>
      </p:sp>
      <p:sp>
        <p:nvSpPr>
          <p:cNvPr id="25" name="Text 22"/>
          <p:cNvSpPr/>
          <p:nvPr/>
        </p:nvSpPr>
        <p:spPr>
          <a:xfrm>
            <a:off x="6492240" y="5093208"/>
            <a:ext cx="5132527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Déclaration de la direction (NAA 580) — le plus faible</a:t>
            </a:r>
            <a:endParaRPr lang="en-US" sz="1150" dirty="0"/>
          </a:p>
        </p:txBody>
      </p:sp>
      <p:sp>
        <p:nvSpPr>
          <p:cNvPr id="26" name="Text 23"/>
          <p:cNvSpPr/>
          <p:nvPr/>
        </p:nvSpPr>
        <p:spPr>
          <a:xfrm rot="16200000">
            <a:off x="411480" y="2258568"/>
            <a:ext cx="365760" cy="3401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300" kern="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FORCE PROBANTE</a:t>
            </a:r>
            <a:endParaRPr lang="en-US" sz="1000" dirty="0"/>
          </a:p>
        </p:txBody>
      </p:sp>
      <p:sp>
        <p:nvSpPr>
          <p:cNvPr id="27" name="Text 2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8" name="Text 2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9" name="Text 2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68A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PRATIQUE — CORRIGÉ Q2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Échantillon &amp; courrier de circularisation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5391760" cy="2286000"/>
          </a:xfrm>
          <a:prstGeom prst="rect">
            <a:avLst/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228600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Stratégie de sélection (43 lettres)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95728"/>
            <a:ext cx="420304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 fournisseurs principaux ≈ 75-80 % de la dette ; inclusion auto si solde &gt; 1,6 M DA.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+ 10 fournisseurs tirés aléatoirement (longue traîne, 120 restants).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+ 3 spécifiques : nouveaux significatifs, étrangers en devises, mouvements inhabituels.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Couverture financière ≈ 85 % de la dette.</a:t>
            </a:r>
            <a:endParaRPr lang="en-US" sz="1100" dirty="0"/>
          </a:p>
        </p:txBody>
      </p:sp>
      <p:sp>
        <p:nvSpPr>
          <p:cNvPr id="13" name="Shape 9"/>
          <p:cNvSpPr/>
          <p:nvPr/>
        </p:nvSpPr>
        <p:spPr>
          <a:xfrm>
            <a:off x="6233008" y="1755648"/>
            <a:ext cx="5391760" cy="2286000"/>
          </a:xfrm>
          <a:prstGeom prst="rect">
            <a:avLst/>
          </a:prstGeom>
          <a:solidFill>
            <a:srgbClr val="F3F6FB"/>
          </a:solidFill>
          <a:ln w="15875">
            <a:solidFill>
              <a:srgbClr val="0091DA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6233008" y="1755648"/>
            <a:ext cx="82296" cy="228600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5" name="Shape 11"/>
          <p:cNvSpPr/>
          <p:nvPr/>
        </p:nvSpPr>
        <p:spPr>
          <a:xfrm>
            <a:off x="6489040" y="1993392"/>
            <a:ext cx="566928" cy="566928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10" y="2146463"/>
            <a:ext cx="260787" cy="260787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202272" y="197510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Format &amp; courrier-type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7202272" y="2395728"/>
            <a:ext cx="420304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Ouverte blanche (blank) pour les fournisseurs nationaux.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Fermée pour les fournisseurs étrangers (complexité linguistique).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En-tête SARL ORAN-NÉGOCE ; objet « Confirmation de solde — Audit légal N ».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Demande : solde, détail des factures, engagements, litiges. Réponse exclusivement au cabinet.</a:t>
            </a:r>
            <a:endParaRPr lang="en-US" sz="1100" dirty="0"/>
          </a:p>
        </p:txBody>
      </p:sp>
      <p:sp>
        <p:nvSpPr>
          <p:cNvPr id="19" name="Shape 14"/>
          <p:cNvSpPr/>
          <p:nvPr/>
        </p:nvSpPr>
        <p:spPr>
          <a:xfrm>
            <a:off x="566928" y="4270248"/>
            <a:ext cx="11057839" cy="914400"/>
          </a:xfrm>
          <a:prstGeom prst="rect">
            <a:avLst/>
          </a:prstGeom>
          <a:solidFill>
            <a:srgbClr val="EAF5EE"/>
          </a:solidFill>
          <a:ln w="15875">
            <a:solidFill>
              <a:srgbClr val="1F8A4C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566928" y="4270248"/>
            <a:ext cx="82296" cy="914400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21" name="Shape 16"/>
          <p:cNvSpPr/>
          <p:nvPr/>
        </p:nvSpPr>
        <p:spPr>
          <a:xfrm>
            <a:off x="822960" y="4507992"/>
            <a:ext cx="566928" cy="56692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31" y="4661063"/>
            <a:ext cx="260787" cy="260787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536192" y="448970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Indépendance</a:t>
            </a:r>
            <a:endParaRPr lang="en-US" sz="1400" dirty="0"/>
          </a:p>
        </p:txBody>
      </p:sp>
      <p:sp>
        <p:nvSpPr>
          <p:cNvPr id="24" name="Text 18"/>
          <p:cNvSpPr/>
          <p:nvPr/>
        </p:nvSpPr>
        <p:spPr>
          <a:xfrm>
            <a:off x="1536192" y="4892040"/>
            <a:ext cx="9869119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réponse ne transite pas par le client (NAA 505). Enveloppe préaffranchie d'adresse retour vers le cabinet jointe. Signature par le gérant ou le DAF habilité.</a:t>
            </a:r>
            <a:endParaRPr lang="en-US" sz="1150" dirty="0"/>
          </a:p>
        </p:txBody>
      </p:sp>
      <p:sp>
        <p:nvSpPr>
          <p:cNvPr id="25" name="Text 1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6" name="Text 2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7" name="Text 2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80</a:t>
            </a:r>
            <a:endParaRPr lang="en-US" sz="11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68A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PRATIQUE — CORRIGÉ Q3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Test de cut-off achats (avec importations)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5391760" cy="1463040"/>
          </a:xfrm>
          <a:prstGeom prst="rect">
            <a:avLst/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146304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Période testée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95728"/>
            <a:ext cx="4203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Fournisseurs nationaux : 15/12/N → 15/01/N+1 (30 jours).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Fournisseurs étrangers : 1ᵉʳ octobre N → 28 février N+1 (5 mois), délais de transport et de dédouanement (60-90 j).</a:t>
            </a:r>
            <a:endParaRPr lang="en-US" sz="1100" dirty="0"/>
          </a:p>
        </p:txBody>
      </p:sp>
      <p:sp>
        <p:nvSpPr>
          <p:cNvPr id="13" name="Shape 9"/>
          <p:cNvSpPr/>
          <p:nvPr/>
        </p:nvSpPr>
        <p:spPr>
          <a:xfrm>
            <a:off x="6233008" y="1755648"/>
            <a:ext cx="5391760" cy="1463040"/>
          </a:xfrm>
          <a:prstGeom prst="rect">
            <a:avLst/>
          </a:prstGeom>
          <a:solidFill>
            <a:srgbClr val="F3F6FB"/>
          </a:solidFill>
          <a:ln w="15875">
            <a:solidFill>
              <a:srgbClr val="0091DA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6233008" y="1755648"/>
            <a:ext cx="82296" cy="1463040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5" name="Shape 11"/>
          <p:cNvSpPr/>
          <p:nvPr/>
        </p:nvSpPr>
        <p:spPr>
          <a:xfrm>
            <a:off x="6489040" y="1993392"/>
            <a:ext cx="566928" cy="566928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10" y="2146463"/>
            <a:ext cx="260787" cy="260787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202272" y="197510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Sélection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7202272" y="2395728"/>
            <a:ext cx="4203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 dernières + 30 premières factures (achats nationaux).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Sélection exhaustive des 60 fournisseurs étrangers (focus Incoterms &amp; embarquement).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 120 factures nationales + 30-40 dossiers d'import.</a:t>
            </a:r>
            <a:endParaRPr lang="en-US" sz="1100" dirty="0"/>
          </a:p>
        </p:txBody>
      </p:sp>
      <p:sp>
        <p:nvSpPr>
          <p:cNvPr id="19" name="Shape 14"/>
          <p:cNvSpPr/>
          <p:nvPr/>
        </p:nvSpPr>
        <p:spPr>
          <a:xfrm>
            <a:off x="566928" y="3447288"/>
            <a:ext cx="11057839" cy="1737360"/>
          </a:xfrm>
          <a:prstGeom prst="rect">
            <a:avLst/>
          </a:prstGeom>
          <a:solidFill>
            <a:srgbClr val="EAF5EE"/>
          </a:solidFill>
          <a:ln w="15875">
            <a:solidFill>
              <a:srgbClr val="1F8A4C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566928" y="3447288"/>
            <a:ext cx="82296" cy="1737360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21" name="Shape 16"/>
          <p:cNvSpPr/>
          <p:nvPr/>
        </p:nvSpPr>
        <p:spPr>
          <a:xfrm>
            <a:off x="822960" y="3685032"/>
            <a:ext cx="566928" cy="56692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31" y="3838103"/>
            <a:ext cx="260787" cy="260787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536192" y="366674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Justificatifs &amp; qualification</a:t>
            </a:r>
            <a:endParaRPr lang="en-US" sz="1400" dirty="0"/>
          </a:p>
        </p:txBody>
      </p:sp>
      <p:sp>
        <p:nvSpPr>
          <p:cNvPr id="24" name="Text 18"/>
          <p:cNvSpPr/>
          <p:nvPr/>
        </p:nvSpPr>
        <p:spPr>
          <a:xfrm>
            <a:off x="1536192" y="4087368"/>
            <a:ext cx="9869119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Justificatifs : facture, BL/bon de réception, Bill of Lading (date d'embarquement), document douanier (D6), Incoterm, domiciliation bancaire, bon de commande, écriture comptable.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Fait générateur en N + facture non comptabilisée → compte 408 ; fait générateur N+1 + facture en N à tort → CCA (486) ou annulation.</a:t>
            </a:r>
            <a:endParaRPr lang="en-US" sz="110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Importations CIF/FOB : embarquement = transfert de propriété → marchandises en transit (compte 32) à la clôture.</a:t>
            </a:r>
            <a:endParaRPr lang="en-US" sz="1100" dirty="0"/>
          </a:p>
        </p:txBody>
      </p:sp>
      <p:sp>
        <p:nvSpPr>
          <p:cNvPr id="25" name="Text 19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6" name="Text 20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7" name="Text 21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81</a:t>
            </a:r>
            <a:endParaRPr lang="en-US" sz="11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68A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PRATIQUE — CORRIGÉ Q4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Exploitation : 4 réponses sur 6 (taux 67 %)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graphicFrame>
        <p:nvGraphicFramePr>
          <p:cNvPr id="8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66928" y="1755648"/>
          <a:ext cx="11057839" cy="914400"/>
        </p:xfrm>
        <a:graphic>
          <a:graphicData uri="http://schemas.openxmlformats.org/drawingml/2006/table">
            <a:tbl>
              <a:tblPr/>
              <a:tblGrid>
                <a:gridCol w="1737360"/>
                <a:gridCol w="2743200"/>
                <a:gridCol w="6577279"/>
              </a:tblGrid>
              <a:tr h="7863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8A12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Situation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8A12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Démarche d'exploitation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8A12"/>
                    </a:solidFill>
                  </a:tcPr>
                </a:tc>
              </a:tr>
              <a:tr h="7863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 sans écart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Solde confirmé = solde livres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Élément probant fort. Documenter, classer ; conclure favorablement sur existence &amp; complétude.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63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Écart +380 000 DA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Fournisseur déclare plus que le client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&gt; seuil d'investigation (125 000) → investiguer : factures en transit, avoir non comptabilisé, paiement post-réponse. Corriger si facture rattachable à N.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7863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Écart −195 000 DA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Client a comptabilisé plus que le fournisseur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Plus inquiétant : facture surévaluée, double comptabilisation, fournisseur fictif partiel → suspecter une fraude (NAA 240). Traitement obligatoire.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638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 non-réponses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Pas de réponse après 2 relances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8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Procédures alternatives (NAA 505 §11) : revue subséquente jan.-mars N+1, examen des justificatifs, analytique. Documenter.</a:t>
                      </a:r>
                      <a:endParaRPr lang="en-US" sz="9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9" name="Text 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82</a:t>
            </a:r>
            <a:endParaRPr lang="en-US" sz="11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C68A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PRATIQUE — CORRIGÉ Q5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Tests data analytics complémentaires (800 réf.)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5391760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66928" y="1755648"/>
            <a:ext cx="64008" cy="749808"/>
          </a:xfrm>
          <a:prstGeom prst="rect">
            <a:avLst/>
          </a:prstGeom>
          <a:solidFill>
            <a:srgbClr val="C8102E"/>
          </a:solidFill>
          <a:ln/>
        </p:spPr>
      </p:sp>
      <p:sp>
        <p:nvSpPr>
          <p:cNvPr id="9" name="Shape 6"/>
          <p:cNvSpPr/>
          <p:nvPr/>
        </p:nvSpPr>
        <p:spPr>
          <a:xfrm>
            <a:off x="749808" y="1901952"/>
            <a:ext cx="457200" cy="457200"/>
          </a:xfrm>
          <a:prstGeom prst="ellipse">
            <a:avLst/>
          </a:prstGeom>
          <a:solidFill>
            <a:srgbClr val="C8102E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52" y="2025396"/>
            <a:ext cx="210312" cy="21031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298448" y="1828800"/>
            <a:ext cx="4523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T1 · Journal entries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1298448" y="2103120"/>
            <a:ext cx="4523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6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240 §32 — écritures manuelles, fin/début d'exercice, montants ronds, contre-passements.</a:t>
            </a:r>
            <a:endParaRPr lang="en-US" sz="860" dirty="0"/>
          </a:p>
        </p:txBody>
      </p:sp>
      <p:sp>
        <p:nvSpPr>
          <p:cNvPr id="13" name="Shape 9"/>
          <p:cNvSpPr/>
          <p:nvPr/>
        </p:nvSpPr>
        <p:spPr>
          <a:xfrm>
            <a:off x="6233008" y="1755648"/>
            <a:ext cx="5391760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6233008" y="1755648"/>
            <a:ext cx="64008" cy="74980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15" name="Shape 11"/>
          <p:cNvSpPr/>
          <p:nvPr/>
        </p:nvSpPr>
        <p:spPr>
          <a:xfrm>
            <a:off x="6415888" y="1901952"/>
            <a:ext cx="457200" cy="45720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332" y="2025396"/>
            <a:ext cx="210312" cy="21031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964528" y="1828800"/>
            <a:ext cx="4523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T2 · Three-way match</a:t>
            </a:r>
            <a:endParaRPr lang="en-US" sz="1050" dirty="0"/>
          </a:p>
        </p:txBody>
      </p:sp>
      <p:sp>
        <p:nvSpPr>
          <p:cNvPr id="18" name="Text 13"/>
          <p:cNvSpPr/>
          <p:nvPr/>
        </p:nvSpPr>
        <p:spPr>
          <a:xfrm>
            <a:off x="6964528" y="2103120"/>
            <a:ext cx="4523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6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Commande / réception / facture sur 100 % des achats ; factures sans BC, BR sans facture.</a:t>
            </a:r>
            <a:endParaRPr lang="en-US" sz="860" dirty="0"/>
          </a:p>
        </p:txBody>
      </p:sp>
      <p:sp>
        <p:nvSpPr>
          <p:cNvPr id="19" name="Shape 14"/>
          <p:cNvSpPr/>
          <p:nvPr/>
        </p:nvSpPr>
        <p:spPr>
          <a:xfrm>
            <a:off x="566928" y="2596896"/>
            <a:ext cx="5391760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566928" y="2596896"/>
            <a:ext cx="64008" cy="74980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1" name="Shape 16"/>
          <p:cNvSpPr/>
          <p:nvPr/>
        </p:nvSpPr>
        <p:spPr>
          <a:xfrm>
            <a:off x="749808" y="2743200"/>
            <a:ext cx="457200" cy="45720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52" y="2866644"/>
            <a:ext cx="210312" cy="210312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298448" y="2670048"/>
            <a:ext cx="4523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T3 · Doublons</a:t>
            </a:r>
            <a:endParaRPr lang="en-US" sz="1050" dirty="0"/>
          </a:p>
        </p:txBody>
      </p:sp>
      <p:sp>
        <p:nvSpPr>
          <p:cNvPr id="24" name="Text 18"/>
          <p:cNvSpPr/>
          <p:nvPr/>
        </p:nvSpPr>
        <p:spPr>
          <a:xfrm>
            <a:off x="1298448" y="2944368"/>
            <a:ext cx="4523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6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Factures (n°/date/montant/fourn.), IBAN salariés, fournisseurs (NIF).</a:t>
            </a:r>
            <a:endParaRPr lang="en-US" sz="860" dirty="0"/>
          </a:p>
        </p:txBody>
      </p:sp>
      <p:sp>
        <p:nvSpPr>
          <p:cNvPr id="25" name="Shape 19"/>
          <p:cNvSpPr/>
          <p:nvPr/>
        </p:nvSpPr>
        <p:spPr>
          <a:xfrm>
            <a:off x="6233008" y="2596896"/>
            <a:ext cx="5391760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6233008" y="2596896"/>
            <a:ext cx="64008" cy="74980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27" name="Shape 21"/>
          <p:cNvSpPr/>
          <p:nvPr/>
        </p:nvSpPr>
        <p:spPr>
          <a:xfrm>
            <a:off x="6415888" y="2743200"/>
            <a:ext cx="457200" cy="45720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332" y="2866644"/>
            <a:ext cx="210312" cy="210312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6964528" y="2670048"/>
            <a:ext cx="4523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T4 · Marge par référence</a:t>
            </a:r>
            <a:endParaRPr lang="en-US" sz="1050" dirty="0"/>
          </a:p>
        </p:txBody>
      </p:sp>
      <p:sp>
        <p:nvSpPr>
          <p:cNvPr id="30" name="Text 23"/>
          <p:cNvSpPr/>
          <p:nvPr/>
        </p:nvSpPr>
        <p:spPr>
          <a:xfrm>
            <a:off x="6964528" y="2944368"/>
            <a:ext cx="4523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6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800 lignes ; marges négatives (perte de valeur) ou anormalement élevées.</a:t>
            </a:r>
            <a:endParaRPr lang="en-US" sz="860" dirty="0"/>
          </a:p>
        </p:txBody>
      </p:sp>
      <p:sp>
        <p:nvSpPr>
          <p:cNvPr id="31" name="Shape 24"/>
          <p:cNvSpPr/>
          <p:nvPr/>
        </p:nvSpPr>
        <p:spPr>
          <a:xfrm>
            <a:off x="566928" y="3438144"/>
            <a:ext cx="5391760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32" name="Shape 25"/>
          <p:cNvSpPr/>
          <p:nvPr/>
        </p:nvSpPr>
        <p:spPr>
          <a:xfrm>
            <a:off x="566928" y="3438144"/>
            <a:ext cx="64008" cy="74980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3" name="Shape 26"/>
          <p:cNvSpPr/>
          <p:nvPr/>
        </p:nvSpPr>
        <p:spPr>
          <a:xfrm>
            <a:off x="749808" y="3584448"/>
            <a:ext cx="457200" cy="45720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252" y="3707892"/>
            <a:ext cx="210312" cy="210312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1298448" y="3511296"/>
            <a:ext cx="4523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T5 · Loi de Benford</a:t>
            </a:r>
            <a:endParaRPr lang="en-US" sz="1050" dirty="0"/>
          </a:p>
        </p:txBody>
      </p:sp>
      <p:sp>
        <p:nvSpPr>
          <p:cNvPr id="36" name="Text 28"/>
          <p:cNvSpPr/>
          <p:nvPr/>
        </p:nvSpPr>
        <p:spPr>
          <a:xfrm>
            <a:off x="1298448" y="3785616"/>
            <a:ext cx="4523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6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Distribution des premiers chiffres ; détection de données fabriquées.</a:t>
            </a:r>
            <a:endParaRPr lang="en-US" sz="860" dirty="0"/>
          </a:p>
        </p:txBody>
      </p:sp>
      <p:sp>
        <p:nvSpPr>
          <p:cNvPr id="37" name="Shape 29"/>
          <p:cNvSpPr/>
          <p:nvPr/>
        </p:nvSpPr>
        <p:spPr>
          <a:xfrm>
            <a:off x="6233008" y="3438144"/>
            <a:ext cx="5391760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38" name="Shape 30"/>
          <p:cNvSpPr/>
          <p:nvPr/>
        </p:nvSpPr>
        <p:spPr>
          <a:xfrm>
            <a:off x="6233008" y="3438144"/>
            <a:ext cx="64008" cy="74980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39" name="Shape 31"/>
          <p:cNvSpPr/>
          <p:nvPr/>
        </p:nvSpPr>
        <p:spPr>
          <a:xfrm>
            <a:off x="6415888" y="3584448"/>
            <a:ext cx="457200" cy="45720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40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9332" y="3707892"/>
            <a:ext cx="210312" cy="210312"/>
          </a:xfrm>
          <a:prstGeom prst="rect">
            <a:avLst/>
          </a:prstGeom>
        </p:spPr>
      </p:pic>
      <p:sp>
        <p:nvSpPr>
          <p:cNvPr id="41" name="Text 32"/>
          <p:cNvSpPr/>
          <p:nvPr/>
        </p:nvSpPr>
        <p:spPr>
          <a:xfrm>
            <a:off x="6964528" y="3511296"/>
            <a:ext cx="4523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T6 · Rotation stocks</a:t>
            </a:r>
            <a:endParaRPr lang="en-US" sz="1050" dirty="0"/>
          </a:p>
        </p:txBody>
      </p:sp>
      <p:sp>
        <p:nvSpPr>
          <p:cNvPr id="42" name="Text 33"/>
          <p:cNvSpPr/>
          <p:nvPr/>
        </p:nvSpPr>
        <p:spPr>
          <a:xfrm>
            <a:off x="6964528" y="3785616"/>
            <a:ext cx="4523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6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Références sans sortie sur 6-12 mois → dépréciation (compte 39).</a:t>
            </a:r>
            <a:endParaRPr lang="en-US" sz="860" dirty="0"/>
          </a:p>
        </p:txBody>
      </p:sp>
      <p:sp>
        <p:nvSpPr>
          <p:cNvPr id="43" name="Shape 34"/>
          <p:cNvSpPr/>
          <p:nvPr/>
        </p:nvSpPr>
        <p:spPr>
          <a:xfrm>
            <a:off x="566928" y="4279392"/>
            <a:ext cx="5391760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44" name="Shape 35"/>
          <p:cNvSpPr/>
          <p:nvPr/>
        </p:nvSpPr>
        <p:spPr>
          <a:xfrm>
            <a:off x="566928" y="4279392"/>
            <a:ext cx="64008" cy="74980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45" name="Shape 36"/>
          <p:cNvSpPr/>
          <p:nvPr/>
        </p:nvSpPr>
        <p:spPr>
          <a:xfrm>
            <a:off x="749808" y="4425696"/>
            <a:ext cx="457200" cy="45720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46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252" y="4549140"/>
            <a:ext cx="210312" cy="210312"/>
          </a:xfrm>
          <a:prstGeom prst="rect">
            <a:avLst/>
          </a:prstGeom>
        </p:spPr>
      </p:pic>
      <p:sp>
        <p:nvSpPr>
          <p:cNvPr id="47" name="Text 37"/>
          <p:cNvSpPr/>
          <p:nvPr/>
        </p:nvSpPr>
        <p:spPr>
          <a:xfrm>
            <a:off x="1298448" y="4352544"/>
            <a:ext cx="4523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T7 · Cohérence CA/stocks/achats</a:t>
            </a:r>
            <a:endParaRPr lang="en-US" sz="1050" dirty="0"/>
          </a:p>
        </p:txBody>
      </p:sp>
      <p:sp>
        <p:nvSpPr>
          <p:cNvPr id="48" name="Text 38"/>
          <p:cNvSpPr/>
          <p:nvPr/>
        </p:nvSpPr>
        <p:spPr>
          <a:xfrm>
            <a:off x="1298448" y="4626864"/>
            <a:ext cx="4523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6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Achats + SI − SF = coût des ventes théorique vs comptable.</a:t>
            </a:r>
            <a:endParaRPr lang="en-US" sz="860" dirty="0"/>
          </a:p>
        </p:txBody>
      </p:sp>
      <p:sp>
        <p:nvSpPr>
          <p:cNvPr id="49" name="Shape 39"/>
          <p:cNvSpPr/>
          <p:nvPr/>
        </p:nvSpPr>
        <p:spPr>
          <a:xfrm>
            <a:off x="6233008" y="4279392"/>
            <a:ext cx="5391760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50" name="Shape 40"/>
          <p:cNvSpPr/>
          <p:nvPr/>
        </p:nvSpPr>
        <p:spPr>
          <a:xfrm>
            <a:off x="6233008" y="4279392"/>
            <a:ext cx="64008" cy="749808"/>
          </a:xfrm>
          <a:prstGeom prst="rect">
            <a:avLst/>
          </a:prstGeom>
          <a:solidFill>
            <a:srgbClr val="0091DA"/>
          </a:solidFill>
          <a:ln/>
        </p:spPr>
      </p:sp>
      <p:sp>
        <p:nvSpPr>
          <p:cNvPr id="51" name="Shape 41"/>
          <p:cNvSpPr/>
          <p:nvPr/>
        </p:nvSpPr>
        <p:spPr>
          <a:xfrm>
            <a:off x="6415888" y="4425696"/>
            <a:ext cx="457200" cy="45720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52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9332" y="4549140"/>
            <a:ext cx="210312" cy="210312"/>
          </a:xfrm>
          <a:prstGeom prst="rect">
            <a:avLst/>
          </a:prstGeom>
        </p:spPr>
      </p:pic>
      <p:sp>
        <p:nvSpPr>
          <p:cNvPr id="53" name="Text 42"/>
          <p:cNvSpPr/>
          <p:nvPr/>
        </p:nvSpPr>
        <p:spPr>
          <a:xfrm>
            <a:off x="6964528" y="4352544"/>
            <a:ext cx="4523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T8 · Fournisseurs étrangers</a:t>
            </a:r>
            <a:endParaRPr lang="en-US" sz="1050" dirty="0"/>
          </a:p>
        </p:txBody>
      </p:sp>
      <p:sp>
        <p:nvSpPr>
          <p:cNvPr id="54" name="Text 43"/>
          <p:cNvSpPr/>
          <p:nvPr/>
        </p:nvSpPr>
        <p:spPr>
          <a:xfrm>
            <a:off x="6964528" y="4626864"/>
            <a:ext cx="4523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90000"/>
              </a:lnSpc>
              <a:buNone/>
            </a:pPr>
            <a:r>
              <a:rPr lang="en-US" sz="86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Paiements en devises ↔ domiciliations Banque d'Algérie.</a:t>
            </a:r>
            <a:endParaRPr lang="en-US" sz="860" dirty="0"/>
          </a:p>
        </p:txBody>
      </p:sp>
      <p:sp>
        <p:nvSpPr>
          <p:cNvPr id="55" name="Text 4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56" name="Text 4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57" name="Text 4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83</a:t>
            </a:r>
            <a:endParaRPr lang="en-US" sz="11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4">
    <p:bg>
      <p:bgPr>
        <a:solidFill>
          <a:srgbClr val="00338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rgbClr val="002A73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1005840"/>
            <a:ext cx="310896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010</a:t>
            </a:r>
            <a:endParaRPr lang="en-US" sz="15000" dirty="0"/>
          </a:p>
        </p:txBody>
      </p:sp>
      <p:sp>
        <p:nvSpPr>
          <p:cNvPr id="4" name="Text 2"/>
          <p:cNvSpPr/>
          <p:nvPr/>
        </p:nvSpPr>
        <p:spPr>
          <a:xfrm>
            <a:off x="676656" y="3246120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5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4617720" y="1828800"/>
            <a:ext cx="914400" cy="914400"/>
          </a:xfrm>
          <a:prstGeom prst="ellipse">
            <a:avLst/>
          </a:prstGeom>
          <a:solidFill>
            <a:srgbClr val="00A39A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608" y="2075688"/>
            <a:ext cx="420624" cy="4206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806440" y="1874520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 DE JOURNÉE · 15 MINUTES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806440" y="2212848"/>
            <a:ext cx="58521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Quizz de</a:t>
            </a:r>
            <a:endParaRPr lang="en-US" sz="33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fin de journée</a:t>
            </a:r>
            <a:endParaRPr lang="en-US" sz="3300" dirty="0"/>
          </a:p>
        </p:txBody>
      </p:sp>
      <p:sp>
        <p:nvSpPr>
          <p:cNvPr id="9" name="Text 6"/>
          <p:cNvSpPr/>
          <p:nvPr/>
        </p:nvSpPr>
        <p:spPr>
          <a:xfrm>
            <a:off x="5824728" y="3611880"/>
            <a:ext cx="5760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8000"/>
              </a:lnSpc>
              <a:buNone/>
            </a:pPr>
            <a:r>
              <a:rPr lang="en-US" sz="1350" i="1" dirty="0">
                <a:solidFill>
                  <a:srgbClr val="B9CB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Quinze questions à choix multiples couvrant l'ensemble des thèmes du Jour 4. Une seule réponse exacte par question.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806440" y="6126480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FA6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CNCC</a:t>
            </a:r>
            <a:endParaRPr lang="en-US" sz="9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A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QUIZZ QUOTIDIEN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Aperçu des thèmes évalués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5391760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66928" y="1755648"/>
            <a:ext cx="64008" cy="841248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9" name="Shape 6"/>
          <p:cNvSpPr/>
          <p:nvPr/>
        </p:nvSpPr>
        <p:spPr>
          <a:xfrm>
            <a:off x="786384" y="1901952"/>
            <a:ext cx="548640" cy="548640"/>
          </a:xfrm>
          <a:prstGeom prst="ellipse">
            <a:avLst/>
          </a:prstGeom>
          <a:solidFill>
            <a:srgbClr val="00A39A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17" y="2050085"/>
            <a:ext cx="252374" cy="25237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481328" y="1883664"/>
            <a:ext cx="4294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Normes NAA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1481328" y="2231136"/>
            <a:ext cx="429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500, 505, 530, 560, 580 — identification</a:t>
            </a:r>
            <a:endParaRPr lang="en-US" sz="1050" dirty="0"/>
          </a:p>
        </p:txBody>
      </p:sp>
      <p:sp>
        <p:nvSpPr>
          <p:cNvPr id="13" name="Shape 9"/>
          <p:cNvSpPr/>
          <p:nvPr/>
        </p:nvSpPr>
        <p:spPr>
          <a:xfrm>
            <a:off x="6233008" y="1755648"/>
            <a:ext cx="5391760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6233008" y="1755648"/>
            <a:ext cx="64008" cy="841248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15" name="Shape 11"/>
          <p:cNvSpPr/>
          <p:nvPr/>
        </p:nvSpPr>
        <p:spPr>
          <a:xfrm>
            <a:off x="6452464" y="1901952"/>
            <a:ext cx="548640" cy="548640"/>
          </a:xfrm>
          <a:prstGeom prst="ellipse">
            <a:avLst/>
          </a:prstGeom>
          <a:solidFill>
            <a:srgbClr val="00A39A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596" y="2050085"/>
            <a:ext cx="252374" cy="25237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147408" y="1883664"/>
            <a:ext cx="4294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Éléments probants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7147408" y="2231136"/>
            <a:ext cx="429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Suffisance, caractère approprié, pyramide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566928" y="2724912"/>
            <a:ext cx="5391760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566928" y="2724912"/>
            <a:ext cx="64008" cy="841248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21" name="Shape 16"/>
          <p:cNvSpPr/>
          <p:nvPr/>
        </p:nvSpPr>
        <p:spPr>
          <a:xfrm>
            <a:off x="786384" y="2871216"/>
            <a:ext cx="548640" cy="548640"/>
          </a:xfrm>
          <a:prstGeom prst="ellipse">
            <a:avLst/>
          </a:prstGeom>
          <a:solidFill>
            <a:srgbClr val="00A39A"/>
          </a:solidFill>
          <a:ln/>
        </p:spPr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17" y="3019349"/>
            <a:ext cx="252374" cy="252374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481328" y="2852928"/>
            <a:ext cx="4294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Cut-off &amp; SCF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1481328" y="3200400"/>
            <a:ext cx="429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Fait générateur, Incoterms, comptes 408/486</a:t>
            </a:r>
            <a:endParaRPr lang="en-US" sz="1050" dirty="0"/>
          </a:p>
        </p:txBody>
      </p:sp>
      <p:sp>
        <p:nvSpPr>
          <p:cNvPr id="25" name="Shape 19"/>
          <p:cNvSpPr/>
          <p:nvPr/>
        </p:nvSpPr>
        <p:spPr>
          <a:xfrm>
            <a:off x="6233008" y="2724912"/>
            <a:ext cx="5391760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6233008" y="2724912"/>
            <a:ext cx="64008" cy="841248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27" name="Shape 21"/>
          <p:cNvSpPr/>
          <p:nvPr/>
        </p:nvSpPr>
        <p:spPr>
          <a:xfrm>
            <a:off x="6452464" y="2871216"/>
            <a:ext cx="548640" cy="548640"/>
          </a:xfrm>
          <a:prstGeom prst="ellipse">
            <a:avLst/>
          </a:prstGeom>
          <a:solidFill>
            <a:srgbClr val="00A39A"/>
          </a:solidFill>
          <a:ln/>
        </p:spPr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596" y="3019349"/>
            <a:ext cx="252374" cy="252374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7147408" y="2852928"/>
            <a:ext cx="4294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Circularisation</a:t>
            </a:r>
            <a:endParaRPr lang="en-US" sz="1300" dirty="0"/>
          </a:p>
        </p:txBody>
      </p:sp>
      <p:sp>
        <p:nvSpPr>
          <p:cNvPr id="30" name="Text 23"/>
          <p:cNvSpPr/>
          <p:nvPr/>
        </p:nvSpPr>
        <p:spPr>
          <a:xfrm>
            <a:off x="7147408" y="3200400"/>
            <a:ext cx="429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Format fermé, contenu bancaire, non-réponse</a:t>
            </a:r>
            <a:endParaRPr lang="en-US" sz="1050" dirty="0"/>
          </a:p>
        </p:txBody>
      </p:sp>
      <p:sp>
        <p:nvSpPr>
          <p:cNvPr id="31" name="Shape 24"/>
          <p:cNvSpPr/>
          <p:nvPr/>
        </p:nvSpPr>
        <p:spPr>
          <a:xfrm>
            <a:off x="566928" y="3694176"/>
            <a:ext cx="5391760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32" name="Shape 25"/>
          <p:cNvSpPr/>
          <p:nvPr/>
        </p:nvSpPr>
        <p:spPr>
          <a:xfrm>
            <a:off x="566928" y="3694176"/>
            <a:ext cx="64008" cy="841248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33" name="Shape 26"/>
          <p:cNvSpPr/>
          <p:nvPr/>
        </p:nvSpPr>
        <p:spPr>
          <a:xfrm>
            <a:off x="786384" y="3840480"/>
            <a:ext cx="548640" cy="548640"/>
          </a:xfrm>
          <a:prstGeom prst="ellipse">
            <a:avLst/>
          </a:prstGeom>
          <a:solidFill>
            <a:srgbClr val="00A39A"/>
          </a:solidFill>
          <a:ln/>
        </p:spPr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517" y="3988613"/>
            <a:ext cx="252374" cy="252374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1481328" y="3822192"/>
            <a:ext cx="4294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Sondage MUS</a:t>
            </a:r>
            <a:endParaRPr lang="en-US" sz="1300" dirty="0"/>
          </a:p>
        </p:txBody>
      </p:sp>
      <p:sp>
        <p:nvSpPr>
          <p:cNvPr id="36" name="Text 28"/>
          <p:cNvSpPr/>
          <p:nvPr/>
        </p:nvSpPr>
        <p:spPr>
          <a:xfrm>
            <a:off x="1481328" y="4169664"/>
            <a:ext cx="429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Sélection proportionnelle au montant</a:t>
            </a:r>
            <a:endParaRPr lang="en-US" sz="1050" dirty="0"/>
          </a:p>
        </p:txBody>
      </p:sp>
      <p:sp>
        <p:nvSpPr>
          <p:cNvPr id="37" name="Shape 29"/>
          <p:cNvSpPr/>
          <p:nvPr/>
        </p:nvSpPr>
        <p:spPr>
          <a:xfrm>
            <a:off x="6233008" y="3694176"/>
            <a:ext cx="5391760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38" name="Shape 30"/>
          <p:cNvSpPr/>
          <p:nvPr/>
        </p:nvSpPr>
        <p:spPr>
          <a:xfrm>
            <a:off x="6233008" y="3694176"/>
            <a:ext cx="64008" cy="841248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39" name="Shape 31"/>
          <p:cNvSpPr/>
          <p:nvPr/>
        </p:nvSpPr>
        <p:spPr>
          <a:xfrm>
            <a:off x="6452464" y="3840480"/>
            <a:ext cx="548640" cy="548640"/>
          </a:xfrm>
          <a:prstGeom prst="ellipse">
            <a:avLst/>
          </a:prstGeom>
          <a:solidFill>
            <a:srgbClr val="00A39A"/>
          </a:solidFill>
          <a:ln/>
        </p:spPr>
      </p:sp>
      <p:pic>
        <p:nvPicPr>
          <p:cNvPr id="40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596" y="3988613"/>
            <a:ext cx="252374" cy="252374"/>
          </a:xfrm>
          <a:prstGeom prst="rect">
            <a:avLst/>
          </a:prstGeom>
        </p:spPr>
      </p:pic>
      <p:sp>
        <p:nvSpPr>
          <p:cNvPr id="41" name="Text 32"/>
          <p:cNvSpPr/>
          <p:nvPr/>
        </p:nvSpPr>
        <p:spPr>
          <a:xfrm>
            <a:off x="7147408" y="3822192"/>
            <a:ext cx="4294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Travaux d'autrui</a:t>
            </a:r>
            <a:endParaRPr lang="en-US" sz="1300" dirty="0"/>
          </a:p>
        </p:txBody>
      </p:sp>
      <p:sp>
        <p:nvSpPr>
          <p:cNvPr id="42" name="Text 33"/>
          <p:cNvSpPr/>
          <p:nvPr/>
        </p:nvSpPr>
        <p:spPr>
          <a:xfrm>
            <a:off x="7147408" y="4169664"/>
            <a:ext cx="429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610 (internes), 580 (affirmation)</a:t>
            </a:r>
            <a:endParaRPr lang="en-US" sz="1050" dirty="0"/>
          </a:p>
        </p:txBody>
      </p:sp>
      <p:sp>
        <p:nvSpPr>
          <p:cNvPr id="43" name="Text 34"/>
          <p:cNvSpPr/>
          <p:nvPr/>
        </p:nvSpPr>
        <p:spPr>
          <a:xfrm>
            <a:off x="566928" y="4773168"/>
            <a:ext cx="11057839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Format : 15 QCM · une seule réponse exacte par question · durée indicative 15 minutes.</a:t>
            </a:r>
            <a:endParaRPr lang="en-US" sz="1150" dirty="0"/>
          </a:p>
        </p:txBody>
      </p:sp>
      <p:sp>
        <p:nvSpPr>
          <p:cNvPr id="44" name="Text 35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45" name="Text 36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46" name="Text 37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85</a:t>
            </a:r>
            <a:endParaRPr lang="en-US" sz="11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A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QUIZZ QUOTIDIEN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Corrigé commenté (15 questions)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graphicFrame>
        <p:nvGraphicFramePr>
          <p:cNvPr id="8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66928" y="1755648"/>
          <a:ext cx="11057839" cy="914400"/>
        </p:xfrm>
        <a:graphic>
          <a:graphicData uri="http://schemas.openxmlformats.org/drawingml/2006/table">
            <a:tbl>
              <a:tblPr/>
              <a:tblGrid>
                <a:gridCol w="411480"/>
                <a:gridCol w="411480"/>
                <a:gridCol w="3200400"/>
                <a:gridCol w="411480"/>
                <a:gridCol w="411480"/>
                <a:gridCol w="6211519"/>
              </a:tblGrid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9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R.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9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Justification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9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9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R.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9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Justification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9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NAA 500 — éléments probants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Compte 408 — factures non parvenues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NAA 505 — confirmations externes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Fermée : non-réponse → proc. alternatives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NAA 530 — sondage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Banque : solde, devises, engagements, nantiss.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NAA 560 — événements postérieurs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MUS : sélection proportionnelle au montant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NAA 580 — déclarations écrites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Ajustable : confirme une situation à la clôture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Suffisance = quantité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14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NAA 610 : après évaluation de la fonction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Confirmation tiers / constatation directe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Complément, jamais un substitut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30" dirty="0">
                          <a:solidFill>
                            <a:srgbClr val="33404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CIF → embarquement = fait générateur</a:t>
                      </a: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endParaRPr lang="en-US" sz="93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38100" marB="38100" anchor="ctr">
                    <a:lnL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E3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9" name="Text 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86</a:t>
            </a:r>
            <a:endParaRPr lang="en-US" sz="11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A3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QUIZZ QUOTIDIEN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Grille d'auto-évaluation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11057839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66928" y="1755648"/>
            <a:ext cx="64008" cy="749808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9" name="Shape 6"/>
          <p:cNvSpPr/>
          <p:nvPr/>
        </p:nvSpPr>
        <p:spPr>
          <a:xfrm>
            <a:off x="768096" y="1879092"/>
            <a:ext cx="1371600" cy="502920"/>
          </a:xfrm>
          <a:prstGeom prst="roundRect">
            <a:avLst>
              <a:gd name="adj" fmla="val 10909"/>
            </a:avLst>
          </a:prstGeom>
          <a:solidFill>
            <a:srgbClr val="1F8A4C"/>
          </a:solidFill>
          <a:ln/>
        </p:spPr>
      </p:sp>
      <p:sp>
        <p:nvSpPr>
          <p:cNvPr id="10" name="Text 7"/>
          <p:cNvSpPr/>
          <p:nvPr/>
        </p:nvSpPr>
        <p:spPr>
          <a:xfrm>
            <a:off x="768096" y="1879092"/>
            <a:ext cx="1371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 – 15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2350008" y="1901952"/>
            <a:ext cx="457200" cy="457200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452" y="2025396"/>
            <a:ext cx="210312" cy="21031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2990088" y="1755648"/>
            <a:ext cx="8451799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Maîtrise excellente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66928" y="2624328"/>
            <a:ext cx="11057839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566928" y="2624328"/>
            <a:ext cx="64008" cy="749808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16" name="Shape 12"/>
          <p:cNvSpPr/>
          <p:nvPr/>
        </p:nvSpPr>
        <p:spPr>
          <a:xfrm>
            <a:off x="768096" y="2747772"/>
            <a:ext cx="1371600" cy="502920"/>
          </a:xfrm>
          <a:prstGeom prst="roundRect">
            <a:avLst>
              <a:gd name="adj" fmla="val 10909"/>
            </a:avLst>
          </a:prstGeom>
          <a:solidFill>
            <a:srgbClr val="005EB8"/>
          </a:solidFill>
          <a:ln/>
        </p:spPr>
      </p:sp>
      <p:sp>
        <p:nvSpPr>
          <p:cNvPr id="17" name="Text 13"/>
          <p:cNvSpPr/>
          <p:nvPr/>
        </p:nvSpPr>
        <p:spPr>
          <a:xfrm>
            <a:off x="768096" y="2747772"/>
            <a:ext cx="1371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 – 12</a:t>
            </a:r>
            <a:endParaRPr lang="en-US" sz="1600" dirty="0"/>
          </a:p>
        </p:txBody>
      </p:sp>
      <p:sp>
        <p:nvSpPr>
          <p:cNvPr id="18" name="Shape 14"/>
          <p:cNvSpPr/>
          <p:nvPr/>
        </p:nvSpPr>
        <p:spPr>
          <a:xfrm>
            <a:off x="2350008" y="2770632"/>
            <a:ext cx="457200" cy="457200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452" y="2894076"/>
            <a:ext cx="210312" cy="210312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2990088" y="2624328"/>
            <a:ext cx="8451799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Bonne maîtrise</a:t>
            </a:r>
            <a:endParaRPr lang="en-US" sz="1300" dirty="0"/>
          </a:p>
        </p:txBody>
      </p:sp>
      <p:sp>
        <p:nvSpPr>
          <p:cNvPr id="21" name="Shape 16"/>
          <p:cNvSpPr/>
          <p:nvPr/>
        </p:nvSpPr>
        <p:spPr>
          <a:xfrm>
            <a:off x="566928" y="3493008"/>
            <a:ext cx="11057839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566928" y="3493008"/>
            <a:ext cx="64008" cy="749808"/>
          </a:xfrm>
          <a:prstGeom prst="rect">
            <a:avLst/>
          </a:prstGeom>
          <a:solidFill>
            <a:srgbClr val="C68A12"/>
          </a:solidFill>
          <a:ln/>
        </p:spPr>
      </p:sp>
      <p:sp>
        <p:nvSpPr>
          <p:cNvPr id="23" name="Shape 18"/>
          <p:cNvSpPr/>
          <p:nvPr/>
        </p:nvSpPr>
        <p:spPr>
          <a:xfrm>
            <a:off x="768096" y="3616452"/>
            <a:ext cx="1371600" cy="502920"/>
          </a:xfrm>
          <a:prstGeom prst="roundRect">
            <a:avLst>
              <a:gd name="adj" fmla="val 10909"/>
            </a:avLst>
          </a:prstGeom>
          <a:solidFill>
            <a:srgbClr val="C68A12"/>
          </a:solidFill>
          <a:ln/>
        </p:spPr>
      </p:sp>
      <p:sp>
        <p:nvSpPr>
          <p:cNvPr id="24" name="Text 19"/>
          <p:cNvSpPr/>
          <p:nvPr/>
        </p:nvSpPr>
        <p:spPr>
          <a:xfrm>
            <a:off x="768096" y="3616452"/>
            <a:ext cx="1371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 – 9</a:t>
            </a:r>
            <a:endParaRPr lang="en-US" sz="1600" dirty="0"/>
          </a:p>
        </p:txBody>
      </p:sp>
      <p:sp>
        <p:nvSpPr>
          <p:cNvPr id="25" name="Shape 20"/>
          <p:cNvSpPr/>
          <p:nvPr/>
        </p:nvSpPr>
        <p:spPr>
          <a:xfrm>
            <a:off x="2350008" y="3639312"/>
            <a:ext cx="457200" cy="457200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52" y="3762756"/>
            <a:ext cx="210312" cy="210312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2990088" y="3493008"/>
            <a:ext cx="8451799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Maîtrise partielle — reprendre les fiches outils</a:t>
            </a:r>
            <a:endParaRPr lang="en-US" sz="1300" dirty="0"/>
          </a:p>
        </p:txBody>
      </p:sp>
      <p:sp>
        <p:nvSpPr>
          <p:cNvPr id="28" name="Shape 22"/>
          <p:cNvSpPr/>
          <p:nvPr/>
        </p:nvSpPr>
        <p:spPr>
          <a:xfrm>
            <a:off x="566928" y="4361688"/>
            <a:ext cx="11057839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CE3EE"/>
            </a:solidFill>
            <a:prstDash val="solid"/>
          </a:ln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sp>
        <p:nvSpPr>
          <p:cNvPr id="29" name="Shape 23"/>
          <p:cNvSpPr/>
          <p:nvPr/>
        </p:nvSpPr>
        <p:spPr>
          <a:xfrm>
            <a:off x="566928" y="4361688"/>
            <a:ext cx="64008" cy="749808"/>
          </a:xfrm>
          <a:prstGeom prst="rect">
            <a:avLst/>
          </a:prstGeom>
          <a:solidFill>
            <a:srgbClr val="C8102E"/>
          </a:solidFill>
          <a:ln/>
        </p:spPr>
      </p:sp>
      <p:sp>
        <p:nvSpPr>
          <p:cNvPr id="30" name="Shape 24"/>
          <p:cNvSpPr/>
          <p:nvPr/>
        </p:nvSpPr>
        <p:spPr>
          <a:xfrm>
            <a:off x="768096" y="4485132"/>
            <a:ext cx="1371600" cy="502920"/>
          </a:xfrm>
          <a:prstGeom prst="roundRect">
            <a:avLst>
              <a:gd name="adj" fmla="val 10909"/>
            </a:avLst>
          </a:prstGeom>
          <a:solidFill>
            <a:srgbClr val="C8102E"/>
          </a:solidFill>
          <a:ln/>
        </p:spPr>
      </p:sp>
      <p:sp>
        <p:nvSpPr>
          <p:cNvPr id="31" name="Text 25"/>
          <p:cNvSpPr/>
          <p:nvPr/>
        </p:nvSpPr>
        <p:spPr>
          <a:xfrm>
            <a:off x="768096" y="4485132"/>
            <a:ext cx="1371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&lt; 7</a:t>
            </a:r>
            <a:endParaRPr lang="en-US" sz="1600" dirty="0"/>
          </a:p>
        </p:txBody>
      </p:sp>
      <p:sp>
        <p:nvSpPr>
          <p:cNvPr id="32" name="Shape 26"/>
          <p:cNvSpPr/>
          <p:nvPr/>
        </p:nvSpPr>
        <p:spPr>
          <a:xfrm>
            <a:off x="2350008" y="4507992"/>
            <a:ext cx="457200" cy="457200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3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452" y="4631436"/>
            <a:ext cx="210312" cy="210312"/>
          </a:xfrm>
          <a:prstGeom prst="rect">
            <a:avLst/>
          </a:prstGeom>
        </p:spPr>
      </p:pic>
      <p:sp>
        <p:nvSpPr>
          <p:cNvPr id="34" name="Text 27"/>
          <p:cNvSpPr/>
          <p:nvPr/>
        </p:nvSpPr>
        <p:spPr>
          <a:xfrm>
            <a:off x="2990088" y="4361688"/>
            <a:ext cx="8451799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Reprise nécessaire du livret avec l'animateur</a:t>
            </a:r>
            <a:endParaRPr lang="en-US" sz="1300" dirty="0"/>
          </a:p>
        </p:txBody>
      </p:sp>
      <p:sp>
        <p:nvSpPr>
          <p:cNvPr id="35" name="Shape 28"/>
          <p:cNvSpPr/>
          <p:nvPr/>
        </p:nvSpPr>
        <p:spPr>
          <a:xfrm>
            <a:off x="566928" y="5276088"/>
            <a:ext cx="11057839" cy="868680"/>
          </a:xfrm>
          <a:prstGeom prst="rect">
            <a:avLst/>
          </a:prstGeom>
          <a:solidFill>
            <a:srgbClr val="F3F6FB"/>
          </a:solidFill>
          <a:ln w="15875">
            <a:solidFill>
              <a:srgbClr val="00A39A"/>
            </a:solidFill>
            <a:prstDash val="solid"/>
          </a:ln>
        </p:spPr>
      </p:sp>
      <p:sp>
        <p:nvSpPr>
          <p:cNvPr id="36" name="Shape 29"/>
          <p:cNvSpPr/>
          <p:nvPr/>
        </p:nvSpPr>
        <p:spPr>
          <a:xfrm>
            <a:off x="566928" y="5276088"/>
            <a:ext cx="82296" cy="868680"/>
          </a:xfrm>
          <a:prstGeom prst="rect">
            <a:avLst/>
          </a:prstGeom>
          <a:solidFill>
            <a:srgbClr val="00A39A"/>
          </a:solidFill>
          <a:ln/>
        </p:spPr>
      </p:sp>
      <p:sp>
        <p:nvSpPr>
          <p:cNvPr id="37" name="Shape 30"/>
          <p:cNvSpPr/>
          <p:nvPr/>
        </p:nvSpPr>
        <p:spPr>
          <a:xfrm>
            <a:off x="822960" y="5513832"/>
            <a:ext cx="566928" cy="566928"/>
          </a:xfrm>
          <a:prstGeom prst="ellipse">
            <a:avLst/>
          </a:prstGeom>
          <a:solidFill>
            <a:srgbClr val="00A39A"/>
          </a:solidFill>
          <a:ln/>
        </p:spPr>
      </p:sp>
      <p:pic>
        <p:nvPicPr>
          <p:cNvPr id="38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031" y="5666903"/>
            <a:ext cx="260787" cy="260787"/>
          </a:xfrm>
          <a:prstGeom prst="rect">
            <a:avLst/>
          </a:prstGeom>
        </p:spPr>
      </p:pic>
      <p:sp>
        <p:nvSpPr>
          <p:cNvPr id="39" name="Text 31"/>
          <p:cNvSpPr/>
          <p:nvPr/>
        </p:nvSpPr>
        <p:spPr>
          <a:xfrm>
            <a:off x="1536192" y="5495544"/>
            <a:ext cx="986911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Suivi de la circularisation</a:t>
            </a:r>
            <a:endParaRPr lang="en-US" sz="1400" dirty="0"/>
          </a:p>
        </p:txBody>
      </p:sp>
      <p:sp>
        <p:nvSpPr>
          <p:cNvPr id="40" name="Text 32"/>
          <p:cNvSpPr/>
          <p:nvPr/>
        </p:nvSpPr>
        <p:spPr>
          <a:xfrm>
            <a:off x="1536192" y="5897880"/>
            <a:ext cx="9869119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Au-delà du quizz, chaque stagiaire renseigne ses statistiques de campagne : lettres envoyées, taux de retour, réponses sans/avec écart, non-réponses, procédures alternatives mises en œuvre.</a:t>
            </a:r>
            <a:endParaRPr lang="en-US" sz="1100" dirty="0"/>
          </a:p>
        </p:txBody>
      </p:sp>
      <p:sp>
        <p:nvSpPr>
          <p:cNvPr id="41" name="Text 33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42" name="Text 34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43" name="Text 35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87</a:t>
            </a:r>
            <a:endParaRPr lang="en-US" sz="11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SYNTHÈSE DE LA JOURNÉE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Sept points clés à retenir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837944"/>
            <a:ext cx="384048" cy="38404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" y="1920240"/>
            <a:ext cx="219456" cy="21945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133856" y="1755648"/>
            <a:ext cx="10417759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5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Aucune technique seule ne donne 100 % d'assurance (NAA 500) : c'est le MIX d'audit, dosé selon le risque, qui produit la conviction.</a:t>
            </a:r>
            <a:endParaRPr lang="en-US" sz="1150" dirty="0"/>
          </a:p>
        </p:txBody>
      </p:sp>
      <p:sp>
        <p:nvSpPr>
          <p:cNvPr id="10" name="Shape 6"/>
          <p:cNvSpPr/>
          <p:nvPr/>
        </p:nvSpPr>
        <p:spPr>
          <a:xfrm>
            <a:off x="566928" y="2441448"/>
            <a:ext cx="384048" cy="38404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" y="2523744"/>
            <a:ext cx="219456" cy="21945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133856" y="2359152"/>
            <a:ext cx="10417759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5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circularisation (NAA 505) a la plus forte force probante ; la circularisation bancaire est non négociable en Algérie (contrôle des changes).</a:t>
            </a:r>
            <a:endParaRPr lang="en-US" sz="1150" dirty="0"/>
          </a:p>
        </p:txBody>
      </p:sp>
      <p:sp>
        <p:nvSpPr>
          <p:cNvPr id="13" name="Shape 8"/>
          <p:cNvSpPr/>
          <p:nvPr/>
        </p:nvSpPr>
        <p:spPr>
          <a:xfrm>
            <a:off x="566928" y="3044952"/>
            <a:ext cx="384048" cy="38404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24" y="3127248"/>
            <a:ext cx="219456" cy="219456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133856" y="2962656"/>
            <a:ext cx="10417759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5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cut-off repose sur le FAIT GÉNÉRATEUR, pas sur la date de facture. Pour les importations, l'Incoterm fixe la date de transfert de risque.</a:t>
            </a:r>
            <a:endParaRPr lang="en-US" sz="1150" dirty="0"/>
          </a:p>
        </p:txBody>
      </p:sp>
      <p:sp>
        <p:nvSpPr>
          <p:cNvPr id="16" name="Shape 10"/>
          <p:cNvSpPr/>
          <p:nvPr/>
        </p:nvSpPr>
        <p:spPr>
          <a:xfrm>
            <a:off x="566928" y="3648456"/>
            <a:ext cx="384048" cy="38404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24" y="3730752"/>
            <a:ext cx="219456" cy="219456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133856" y="3566160"/>
            <a:ext cx="10417759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5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L'inventaire physique est une obligation (NAA 501) : l'absence aux stocks significatifs est une limitation d'étendue (NAA 705).</a:t>
            </a:r>
            <a:endParaRPr lang="en-US" sz="1150" dirty="0"/>
          </a:p>
        </p:txBody>
      </p:sp>
      <p:sp>
        <p:nvSpPr>
          <p:cNvPr id="19" name="Shape 12"/>
          <p:cNvSpPr/>
          <p:nvPr/>
        </p:nvSpPr>
        <p:spPr>
          <a:xfrm>
            <a:off x="566928" y="4251960"/>
            <a:ext cx="384048" cy="38404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24" y="4334256"/>
            <a:ext cx="219456" cy="219456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1133856" y="4169664"/>
            <a:ext cx="10417759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5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sondage (NAA 530) est défendable s'il est construit : méthode, taille (formule MUS), projection des erreurs.</a:t>
            </a:r>
            <a:endParaRPr lang="en-US" sz="1150" dirty="0"/>
          </a:p>
        </p:txBody>
      </p:sp>
      <p:sp>
        <p:nvSpPr>
          <p:cNvPr id="22" name="Shape 14"/>
          <p:cNvSpPr/>
          <p:nvPr/>
        </p:nvSpPr>
        <p:spPr>
          <a:xfrm>
            <a:off x="566928" y="4855464"/>
            <a:ext cx="384048" cy="38404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224" y="4937760"/>
            <a:ext cx="219456" cy="219456"/>
          </a:xfrm>
          <a:prstGeom prst="rect">
            <a:avLst/>
          </a:prstGeom>
        </p:spPr>
      </p:pic>
      <p:sp>
        <p:nvSpPr>
          <p:cNvPr id="24" name="Text 15"/>
          <p:cNvSpPr/>
          <p:nvPr/>
        </p:nvSpPr>
        <p:spPr>
          <a:xfrm>
            <a:off x="1133856" y="4773168"/>
            <a:ext cx="10417759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5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L'analyse de données ne remplace pas le jugement : elle élargit la couverture. Écritures manuelles fin d'exercice testées à 100 % (NAA 240 §32).</a:t>
            </a:r>
            <a:endParaRPr lang="en-US" sz="1150" dirty="0"/>
          </a:p>
        </p:txBody>
      </p:sp>
      <p:sp>
        <p:nvSpPr>
          <p:cNvPr id="25" name="Shape 16"/>
          <p:cNvSpPr/>
          <p:nvPr/>
        </p:nvSpPr>
        <p:spPr>
          <a:xfrm>
            <a:off x="566928" y="5458968"/>
            <a:ext cx="384048" cy="38404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24" y="5541264"/>
            <a:ext cx="219456" cy="219456"/>
          </a:xfrm>
          <a:prstGeom prst="rect">
            <a:avLst/>
          </a:prstGeom>
        </p:spPr>
      </p:pic>
      <p:sp>
        <p:nvSpPr>
          <p:cNvPr id="27" name="Text 17"/>
          <p:cNvSpPr/>
          <p:nvPr/>
        </p:nvSpPr>
        <p:spPr>
          <a:xfrm>
            <a:off x="1133856" y="5376672"/>
            <a:ext cx="10417759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5000"/>
              </a:lnSpc>
              <a:buNone/>
            </a:pPr>
            <a:r>
              <a:rPr lang="en-US" sz="11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lettre d'affirmation (NAA 580) est un complément, jamais un substitut ; son refus est une limitation d'étendue.</a:t>
            </a:r>
            <a:endParaRPr lang="en-US" sz="1150" dirty="0"/>
          </a:p>
        </p:txBody>
      </p:sp>
      <p:sp>
        <p:nvSpPr>
          <p:cNvPr id="28" name="Text 18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9" name="Text 19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30" name="Text 20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88</a:t>
            </a:r>
            <a:endParaRPr lang="en-US" sz="11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" y="475488"/>
            <a:ext cx="118872" cy="118872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3" name="Text 1"/>
          <p:cNvSpPr/>
          <p:nvPr/>
        </p:nvSpPr>
        <p:spPr>
          <a:xfrm>
            <a:off x="768096" y="402336"/>
            <a:ext cx="95947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005E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 ALLER PLUS LOIN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66928" y="713232"/>
            <a:ext cx="10143439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27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Références réglementaires &amp; professionnelles</a:t>
            </a:r>
            <a:endParaRPr lang="en-US" sz="2700" dirty="0"/>
          </a:p>
        </p:txBody>
      </p:sp>
      <p:sp>
        <p:nvSpPr>
          <p:cNvPr id="5" name="Shape 3"/>
          <p:cNvSpPr/>
          <p:nvPr/>
        </p:nvSpPr>
        <p:spPr>
          <a:xfrm>
            <a:off x="10911535" y="603504"/>
            <a:ext cx="713232" cy="713232"/>
          </a:xfrm>
          <a:prstGeom prst="ellipse">
            <a:avLst/>
          </a:prstGeom>
          <a:solidFill>
            <a:srgbClr val="E7ECF6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4415" y="786384"/>
            <a:ext cx="347472" cy="34747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66928" y="1755648"/>
            <a:ext cx="5391760" cy="3383280"/>
          </a:xfrm>
          <a:prstGeom prst="rect">
            <a:avLst/>
          </a:prstGeom>
          <a:solidFill>
            <a:srgbClr val="EAF5EE"/>
          </a:solidFill>
          <a:ln w="15875">
            <a:solidFill>
              <a:srgbClr val="1F8A4C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66928" y="1755648"/>
            <a:ext cx="82296" cy="3383280"/>
          </a:xfrm>
          <a:prstGeom prst="rect">
            <a:avLst/>
          </a:prstGeom>
          <a:solidFill>
            <a:srgbClr val="1F8A4C"/>
          </a:solidFill>
          <a:ln/>
        </p:spPr>
      </p:sp>
      <p:sp>
        <p:nvSpPr>
          <p:cNvPr id="9" name="Shape 6"/>
          <p:cNvSpPr/>
          <p:nvPr/>
        </p:nvSpPr>
        <p:spPr>
          <a:xfrm>
            <a:off x="822960" y="1993392"/>
            <a:ext cx="566928" cy="566928"/>
          </a:xfrm>
          <a:prstGeom prst="ellipse">
            <a:avLst/>
          </a:prstGeom>
          <a:solidFill>
            <a:srgbClr val="1F8A4C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31" y="2146463"/>
            <a:ext cx="260787" cy="26078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197510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Textes algériens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1536192" y="2395728"/>
            <a:ext cx="4203040" cy="2606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Loi 07-11 (25/11/2007) — Système Comptable Financier (SCF).</a:t>
            </a:r>
            <a:endParaRPr lang="en-US" sz="10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Arrêté du 26/07/2008 — nomenclature des comptes (408, 418, 486, 487, 32).</a:t>
            </a:r>
            <a:endParaRPr lang="en-US" sz="10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Règlement 07-01 Banque d'Algérie — transactions avec l'étranger (domiciliations).</a:t>
            </a:r>
            <a:endParaRPr lang="en-US" sz="10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Loi 10-01 (29/06/2010) — professions EC, CAC, comptable agréé.</a:t>
            </a:r>
            <a:endParaRPr lang="en-US" sz="1050" dirty="0"/>
          </a:p>
        </p:txBody>
      </p:sp>
      <p:sp>
        <p:nvSpPr>
          <p:cNvPr id="13" name="Shape 9"/>
          <p:cNvSpPr/>
          <p:nvPr/>
        </p:nvSpPr>
        <p:spPr>
          <a:xfrm>
            <a:off x="6233008" y="1755648"/>
            <a:ext cx="5391760" cy="3383280"/>
          </a:xfrm>
          <a:prstGeom prst="rect">
            <a:avLst/>
          </a:prstGeom>
          <a:solidFill>
            <a:srgbClr val="F3F6FB"/>
          </a:solidFill>
          <a:ln w="15875">
            <a:solidFill>
              <a:srgbClr val="005EB8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6233008" y="1755648"/>
            <a:ext cx="82296" cy="3383280"/>
          </a:xfrm>
          <a:prstGeom prst="rect">
            <a:avLst/>
          </a:prstGeom>
          <a:solidFill>
            <a:srgbClr val="005EB8"/>
          </a:solidFill>
          <a:ln/>
        </p:spPr>
      </p:sp>
      <p:sp>
        <p:nvSpPr>
          <p:cNvPr id="15" name="Shape 11"/>
          <p:cNvSpPr/>
          <p:nvPr/>
        </p:nvSpPr>
        <p:spPr>
          <a:xfrm>
            <a:off x="6489040" y="1993392"/>
            <a:ext cx="566928" cy="566928"/>
          </a:xfrm>
          <a:prstGeom prst="ellipse">
            <a:avLst/>
          </a:prstGeom>
          <a:solidFill>
            <a:srgbClr val="005EB8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10" y="2146463"/>
            <a:ext cx="260787" cy="260787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202272" y="1975104"/>
            <a:ext cx="420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338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Normes &amp; référentiels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7202272" y="2395728"/>
            <a:ext cx="4203040" cy="2606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500, 501, 505, 520, 530, 560, 580, 610, 620, 705 ; NAA 240, 320, 330.</a:t>
            </a:r>
            <a:endParaRPr lang="en-US" sz="10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ISA équivalents (IAASB/IFAC).</a:t>
            </a:r>
            <a:endParaRPr lang="en-US" sz="10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IAS 10 (événements postérieurs) ; IAS 36 (dépréciation d'actifs) — via le SCF.</a:t>
            </a:r>
            <a:endParaRPr lang="en-US" sz="10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Incoterms 2020 (CCI).</a:t>
            </a:r>
            <a:endParaRPr lang="en-US" sz="10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Outils : Excel/Power Query, IDEA, ACL ; ERP Sage X3, SAP, Oracle.</a:t>
            </a:r>
            <a:endParaRPr lang="en-US" sz="1050" dirty="0"/>
          </a:p>
          <a:p>
            <a:pPr marL="152400" indent="-152400">
              <a:lnSpc>
                <a:spcPct val="100000"/>
              </a:lnSpc>
              <a:spcAft>
                <a:spcPts val="500"/>
              </a:spcAft>
              <a:buSzPct val="100000"/>
              <a:buChar char="•"/>
            </a:pPr>
            <a:r>
              <a:rPr lang="en-US" sz="1050" dirty="0">
                <a:solidFill>
                  <a:srgbClr val="3340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Boccon-Gibod &amp; Vilmint — Dunod, 3ᵉ éd. (Dossier 4, outils 23-35).</a:t>
            </a:r>
            <a:endParaRPr lang="en-US" sz="1050" dirty="0"/>
          </a:p>
        </p:txBody>
      </p:sp>
      <p:sp>
        <p:nvSpPr>
          <p:cNvPr id="19" name="Text 14"/>
          <p:cNvSpPr/>
          <p:nvPr/>
        </p:nvSpPr>
        <p:spPr>
          <a:xfrm>
            <a:off x="566928" y="6455664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 ·  Formation continue CAC — Jour 4</a:t>
            </a:r>
            <a:endParaRPr lang="en-US" sz="800" dirty="0"/>
          </a:p>
        </p:txBody>
      </p:sp>
      <p:sp>
        <p:nvSpPr>
          <p:cNvPr id="20" name="Text 15"/>
          <p:cNvSpPr/>
          <p:nvPr/>
        </p:nvSpPr>
        <p:spPr>
          <a:xfrm>
            <a:off x="8899855" y="6455664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6B788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</a:t>
            </a:r>
            <a:endParaRPr lang="en-US" sz="800" dirty="0"/>
          </a:p>
        </p:txBody>
      </p:sp>
      <p:sp>
        <p:nvSpPr>
          <p:cNvPr id="21" name="Text 16"/>
          <p:cNvSpPr/>
          <p:nvPr/>
        </p:nvSpPr>
        <p:spPr>
          <a:xfrm>
            <a:off x="11414455" y="6400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89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338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rgbClr val="002A73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1005840"/>
            <a:ext cx="310896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0" b="1" dirty="0">
                <a:solidFill>
                  <a:srgbClr val="005E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15000" dirty="0"/>
          </a:p>
        </p:txBody>
      </p:sp>
      <p:sp>
        <p:nvSpPr>
          <p:cNvPr id="4" name="Text 2"/>
          <p:cNvSpPr/>
          <p:nvPr/>
        </p:nvSpPr>
        <p:spPr>
          <a:xfrm>
            <a:off x="676656" y="3246120"/>
            <a:ext cx="3108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5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4617720" y="1828800"/>
            <a:ext cx="914400" cy="91440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608" y="2075688"/>
            <a:ext cx="420624" cy="4206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806440" y="1874520"/>
            <a:ext cx="5669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08H30 · 15 MIN · PLÉNIÈRE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806440" y="2212848"/>
            <a:ext cx="58521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Quizz de reprise &amp;</a:t>
            </a:r>
            <a:endParaRPr lang="en-US" sz="33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synthèse du Jour 3</a:t>
            </a:r>
            <a:endParaRPr lang="en-US" sz="3300" dirty="0"/>
          </a:p>
        </p:txBody>
      </p:sp>
      <p:sp>
        <p:nvSpPr>
          <p:cNvPr id="9" name="Text 6"/>
          <p:cNvSpPr/>
          <p:nvPr/>
        </p:nvSpPr>
        <p:spPr>
          <a:xfrm>
            <a:off x="5824728" y="3611880"/>
            <a:ext cx="5760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8000"/>
              </a:lnSpc>
              <a:buNone/>
            </a:pPr>
            <a:r>
              <a:rPr lang="en-US" sz="1350" i="1" dirty="0">
                <a:solidFill>
                  <a:srgbClr val="B9CB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Réactiver les notions du Jour 3 et faire le pont vers les techniques d'audit qui matérialisent les réponses au risque (NAA 330).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806440" y="6126480"/>
            <a:ext cx="5852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FA6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CNCC</a:t>
            </a:r>
            <a:endParaRPr lang="en-US" sz="90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0">
    <p:bg>
      <p:bgPr>
        <a:solidFill>
          <a:srgbClr val="00338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0"/>
          </a:xfrm>
          <a:prstGeom prst="rect">
            <a:avLst/>
          </a:prstGeom>
          <a:solidFill>
            <a:srgbClr val="002A73"/>
          </a:solidFill>
          <a:ln/>
        </p:spPr>
      </p:sp>
      <p:sp>
        <p:nvSpPr>
          <p:cNvPr id="3" name="Shape 1"/>
          <p:cNvSpPr/>
          <p:nvPr/>
        </p:nvSpPr>
        <p:spPr>
          <a:xfrm>
            <a:off x="566928" y="384048"/>
            <a:ext cx="2103120" cy="987552"/>
          </a:xfrm>
          <a:prstGeom prst="roundRect">
            <a:avLst>
              <a:gd name="adj" fmla="val 648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88900" dist="38100" dir="5400000">
              <a:srgbClr val="8A97AC">
                <a:alpha val="22000"/>
              </a:srgbClr>
            </a:outerShdw>
          </a:effectLst>
        </p:spPr>
      </p:sp>
      <p:pic>
        <p:nvPicPr>
          <p:cNvPr id="4" name="Image 0" descr="logo_cncc.png"/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13232" y="484632"/>
            <a:ext cx="1810512" cy="78638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436815" y="658368"/>
            <a:ext cx="41879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500" b="1" spc="500" kern="0" dirty="0">
                <a:solidFill>
                  <a:srgbClr val="0091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 DU JOUR 4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66928" y="2057400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Merci de votre participation</a:t>
            </a:r>
            <a:endParaRPr lang="en-US" sz="3800" dirty="0"/>
          </a:p>
        </p:txBody>
      </p:sp>
      <p:sp>
        <p:nvSpPr>
          <p:cNvPr id="7" name="Shape 4"/>
          <p:cNvSpPr/>
          <p:nvPr/>
        </p:nvSpPr>
        <p:spPr>
          <a:xfrm>
            <a:off x="566928" y="3200400"/>
            <a:ext cx="777240" cy="777240"/>
          </a:xfrm>
          <a:prstGeom prst="ellipse">
            <a:avLst/>
          </a:prstGeom>
          <a:solidFill>
            <a:srgbClr val="0091DA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83" y="3410255"/>
            <a:ext cx="357530" cy="35753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572768" y="3200400"/>
            <a:ext cx="1008857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CADCF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Jour 5 — Audit des comptes d'actif selon le SCF</a:t>
            </a:r>
            <a:endParaRPr lang="en-US" sz="1900" dirty="0"/>
          </a:p>
        </p:txBody>
      </p:sp>
      <p:sp>
        <p:nvSpPr>
          <p:cNvPr id="10" name="Text 6"/>
          <p:cNvSpPr/>
          <p:nvPr/>
        </p:nvSpPr>
        <p:spPr>
          <a:xfrm>
            <a:off x="1572768" y="3977640"/>
            <a:ext cx="1008857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Immobilisations (classe 2)  ·  Stocks (classe 3)  ·  Créances (classes 4 et 5)  ·  Trésorerie (classe 5).
</a:t>
            </a:r>
            <a:pPr indent="0" marL="0">
              <a:lnSpc>
                <a:spcPct val="110000"/>
              </a:lnSpc>
              <a:buNone/>
            </a:pPr>
            <a:r>
              <a:rPr lang="en-US" sz="1300" i="1" dirty="0">
                <a:solidFill>
                  <a:srgbClr val="8FA6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Application des techniques du Jour 4 à chaque cycle d'actifs, avec les spécificités du SCF algérien.</a:t>
            </a:r>
            <a:endParaRPr lang="en-US" sz="1300" dirty="0"/>
          </a:p>
        </p:txBody>
      </p:sp>
      <p:sp>
        <p:nvSpPr>
          <p:cNvPr id="11" name="Shape 7"/>
          <p:cNvSpPr/>
          <p:nvPr/>
        </p:nvSpPr>
        <p:spPr>
          <a:xfrm>
            <a:off x="0" y="5943600"/>
            <a:ext cx="12191695" cy="914400"/>
          </a:xfrm>
          <a:prstGeom prst="rect">
            <a:avLst/>
          </a:prstGeom>
          <a:solidFill>
            <a:srgbClr val="002A73"/>
          </a:solidFill>
          <a:ln/>
        </p:spPr>
      </p:sp>
      <p:sp>
        <p:nvSpPr>
          <p:cNvPr id="12" name="Text 8"/>
          <p:cNvSpPr/>
          <p:nvPr/>
        </p:nvSpPr>
        <p:spPr>
          <a:xfrm>
            <a:off x="566928" y="6080760"/>
            <a:ext cx="1109441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B9CB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(CNCC)  —  Programme de formation continue 42 heures</a:t>
            </a:r>
            <a:endParaRPr lang="en-US" sz="1100" dirty="0"/>
          </a:p>
        </p:txBody>
      </p:sp>
      <p:sp>
        <p:nvSpPr>
          <p:cNvPr id="13" name="Text 9"/>
          <p:cNvSpPr/>
          <p:nvPr/>
        </p:nvSpPr>
        <p:spPr>
          <a:xfrm>
            <a:off x="566928" y="6400800"/>
            <a:ext cx="11094415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8FA6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Techniques d'audit fondamentales  ·  NAA 500 · 501 · 505 · 520 · 530 · 560 · 580 · 610 · 620  ·  Outils 23 à 35</a:t>
            </a:r>
            <a:endParaRPr lang="en-US" sz="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90</Slides>
  <Notes>90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J4 CAC Algérie — Techniques d'audit fondamentales</dc:title>
  <dc:subject>PptxGenJS Presentation</dc:subject>
  <dc:creator>Chambre Nationale des Commissaires aux Comptes (CNCC)</dc:creator>
  <cp:lastModifiedBy>Chambre Nationale des Commissaires aux Comptes (CNCC)</cp:lastModifiedBy>
  <cp:revision>1</cp:revision>
  <dcterms:created xsi:type="dcterms:W3CDTF">2026-05-28T16:16:18Z</dcterms:created>
  <dcterms:modified xsi:type="dcterms:W3CDTF">2026-05-28T16:16:18Z</dcterms:modified>
</cp:coreProperties>
</file>